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Override5.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4"/>
  </p:notesMasterIdLst>
  <p:sldIdLst>
    <p:sldId id="256" r:id="rId2"/>
    <p:sldId id="257" r:id="rId3"/>
    <p:sldId id="299" r:id="rId4"/>
    <p:sldId id="348" r:id="rId5"/>
    <p:sldId id="349" r:id="rId6"/>
    <p:sldId id="338" r:id="rId7"/>
    <p:sldId id="269" r:id="rId8"/>
    <p:sldId id="339" r:id="rId9"/>
    <p:sldId id="327" r:id="rId10"/>
    <p:sldId id="357" r:id="rId11"/>
    <p:sldId id="359" r:id="rId12"/>
    <p:sldId id="288" r:id="rId13"/>
    <p:sldId id="306" r:id="rId14"/>
    <p:sldId id="361" r:id="rId15"/>
    <p:sldId id="364" r:id="rId16"/>
    <p:sldId id="366" r:id="rId17"/>
    <p:sldId id="351" r:id="rId18"/>
    <p:sldId id="363" r:id="rId19"/>
    <p:sldId id="365" r:id="rId20"/>
    <p:sldId id="360" r:id="rId21"/>
    <p:sldId id="340" r:id="rId22"/>
    <p:sldId id="277" r:id="rId23"/>
    <p:sldId id="278" r:id="rId24"/>
    <p:sldId id="358" r:id="rId25"/>
    <p:sldId id="279" r:id="rId26"/>
    <p:sldId id="352" r:id="rId27"/>
    <p:sldId id="355" r:id="rId28"/>
    <p:sldId id="344" r:id="rId29"/>
    <p:sldId id="354" r:id="rId30"/>
    <p:sldId id="353" r:id="rId31"/>
    <p:sldId id="362" r:id="rId32"/>
    <p:sldId id="311"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CCFF33"/>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029" autoAdjust="0"/>
  </p:normalViewPr>
  <p:slideViewPr>
    <p:cSldViewPr>
      <p:cViewPr varScale="1">
        <p:scale>
          <a:sx n="82" d="100"/>
          <a:sy n="82" d="100"/>
        </p:scale>
        <p:origin x="-804" y="-90"/>
      </p:cViewPr>
      <p:guideLst>
        <p:guide orient="horz" pos="2160"/>
        <p:guide pos="2880"/>
      </p:guideLst>
    </p:cSldViewPr>
  </p:slideViewPr>
  <p:notesTextViewPr>
    <p:cViewPr>
      <p:scale>
        <a:sx n="100" d="100"/>
        <a:sy n="100" d="100"/>
      </p:scale>
      <p:origin x="0" y="0"/>
    </p:cViewPr>
  </p:notesTextViewPr>
  <p:sorterViewPr>
    <p:cViewPr>
      <p:scale>
        <a:sx n="75" d="100"/>
        <a:sy n="75" d="100"/>
      </p:scale>
      <p:origin x="0" y="3576"/>
    </p:cViewPr>
  </p:sorterViewPr>
  <p:notesViewPr>
    <p:cSldViewPr>
      <p:cViewPr varScale="1">
        <p:scale>
          <a:sx n="83" d="100"/>
          <a:sy n="83" d="100"/>
        </p:scale>
        <p:origin x="-1992"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658AC8FC-E6F5-4F19-AF2A-3C98A0054F62}" type="datetimeFigureOut">
              <a:rPr lang="en-US"/>
              <a:pPr>
                <a:defRPr/>
              </a:pPr>
              <a:t>10/5/2010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C624F0E-AC6F-4B53-9108-173A4FE61C0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0C7176C8-5831-4FA2-974D-8A3A6880CD0A}"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1CF6E74F-606B-4766-A3D8-0A70640F6630}" type="slidenum">
              <a:rPr lang="en-US" smtClean="0"/>
              <a:pPr>
                <a:defRPr/>
              </a:pPr>
              <a:t>24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6EEB89E4-CCE7-4BA7-91C4-4F2A077E4EA0}" type="slidenum">
              <a:rPr lang="en-US" smtClean="0"/>
              <a:pPr>
                <a:defRPr/>
              </a:pPr>
              <a:t>25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latin typeface="Times New Roman" pitchFamily="18" charset="0"/>
            </a:endParaRPr>
          </a:p>
        </p:txBody>
      </p:sp>
      <p:sp>
        <p:nvSpPr>
          <p:cNvPr id="130052" name="Slide Number Placeholder 3"/>
          <p:cNvSpPr>
            <a:spLocks noGrp="1"/>
          </p:cNvSpPr>
          <p:nvPr>
            <p:ph type="sldNum" sz="quarter" idx="5"/>
          </p:nvPr>
        </p:nvSpPr>
        <p:spPr bwMode="auto">
          <a:ln>
            <a:miter lim="800000"/>
            <a:headEnd/>
            <a:tailEnd/>
          </a:ln>
        </p:spPr>
        <p:txBody>
          <a:bodyPr/>
          <a:lstStyle/>
          <a:p>
            <a:pPr>
              <a:defRPr/>
            </a:pPr>
            <a:fld id="{60B9A599-EF54-4B98-B5FA-B103101411C9}" type="slidenum">
              <a:rPr lang="en-US"/>
              <a:pPr>
                <a:defRPr/>
              </a:pPr>
              <a:t>32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32500" lnSpcReduction="20000"/>
          </a:bodyPr>
          <a:lstStyle/>
          <a:p>
            <a:pPr>
              <a:defRPr/>
            </a:pPr>
            <a:endParaRPr lang="en-US" dirty="0"/>
          </a:p>
        </p:txBody>
      </p:sp>
      <p:sp>
        <p:nvSpPr>
          <p:cNvPr id="4" name="Slide Number Placeholder 3"/>
          <p:cNvSpPr>
            <a:spLocks noGrp="1"/>
          </p:cNvSpPr>
          <p:nvPr>
            <p:ph type="sldNum" sz="quarter" idx="5"/>
          </p:nvPr>
        </p:nvSpPr>
        <p:spPr/>
        <p:txBody>
          <a:bodyPr/>
          <a:lstStyle/>
          <a:p>
            <a:pPr>
              <a:defRPr/>
            </a:pPr>
            <a:fld id="{042C0C1F-7C26-46B8-9518-EBCEBB6DBD37}"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CA970597-0F65-4933-A33D-98B87672B90A}"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General Bill of Rights </a:t>
            </a:r>
          </a:p>
          <a:p>
            <a:endParaRPr lang="en-US" smtClean="0"/>
          </a:p>
          <a:p>
            <a:r>
              <a:rPr lang="en-US" smtClean="0"/>
              <a:t>Unreasonable Delay </a:t>
            </a:r>
          </a:p>
          <a:p>
            <a:endParaRPr lang="en-US" smtClean="0"/>
          </a:p>
          <a:p>
            <a:r>
              <a:rPr lang="en-US" smtClean="0"/>
              <a:t>Fairness, Dignity and Respect </a:t>
            </a:r>
          </a:p>
          <a:p>
            <a:endParaRPr lang="en-US" smtClean="0"/>
          </a:p>
          <a:p>
            <a:r>
              <a:rPr lang="en-US" smtClean="0"/>
              <a:t>Right to Confer </a:t>
            </a:r>
          </a:p>
        </p:txBody>
      </p:sp>
      <p:sp>
        <p:nvSpPr>
          <p:cNvPr id="4" name="Slide Number Placeholder 3"/>
          <p:cNvSpPr>
            <a:spLocks noGrp="1"/>
          </p:cNvSpPr>
          <p:nvPr>
            <p:ph type="sldNum" sz="quarter" idx="5"/>
          </p:nvPr>
        </p:nvSpPr>
        <p:spPr/>
        <p:txBody>
          <a:bodyPr/>
          <a:lstStyle/>
          <a:p>
            <a:pPr>
              <a:defRPr/>
            </a:pPr>
            <a:fld id="{46A30F44-415F-42D1-9A87-53590E51B5DE}" type="slidenum">
              <a:rPr lang="en-US" smtClean="0"/>
              <a:pPr>
                <a:defRPr/>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2F1BF178-2273-4F08-A3B7-B107C4B8DABF}" type="slidenum">
              <a:rPr lang="en-US" smtClean="0"/>
              <a:pPr>
                <a:defRPr/>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latin typeface="Times New Roman" pitchFamily="18" charset="0"/>
              </a:rPr>
              <a:t>List of Rights Pursuant to the CVRA </a:t>
            </a:r>
          </a:p>
        </p:txBody>
      </p:sp>
      <p:sp>
        <p:nvSpPr>
          <p:cNvPr id="106500" name="Slide Number Placeholder 3"/>
          <p:cNvSpPr>
            <a:spLocks noGrp="1"/>
          </p:cNvSpPr>
          <p:nvPr>
            <p:ph type="sldNum" sz="quarter" idx="5"/>
          </p:nvPr>
        </p:nvSpPr>
        <p:spPr bwMode="auto">
          <a:ln>
            <a:miter lim="800000"/>
            <a:headEnd/>
            <a:tailEnd/>
          </a:ln>
        </p:spPr>
        <p:txBody>
          <a:bodyPr/>
          <a:lstStyle/>
          <a:p>
            <a:pPr>
              <a:defRPr/>
            </a:pPr>
            <a:fld id="{C535BFB2-CE46-4C12-9A80-C4C2D66BE652}" type="slidenum">
              <a:rPr lang="en-US"/>
              <a:pPr>
                <a:defRPr/>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EF598B62-F27A-47E1-AD65-FDF81027AA2C}" type="slidenum">
              <a:rPr lang="en-US" smtClean="0"/>
              <a:pPr>
                <a:defRPr/>
              </a:pPr>
              <a:t>13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248D4807-9731-4912-AB1C-86E8D603B49C}" type="slidenum">
              <a:rPr lang="en-US" smtClean="0"/>
              <a:pPr>
                <a:defRPr/>
              </a:pPr>
              <a:t>22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7CB4728E-63B6-4A07-95B6-56CE7DAF9B66}" type="slidenum">
              <a:rPr lang="en-US" smtClean="0"/>
              <a:pPr>
                <a:defRPr/>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68C22724-32BC-4E77-8B2A-D33102B3FD48}" type="datetimeFigureOut">
              <a:rPr lang="en-US"/>
              <a:pPr>
                <a:defRPr/>
              </a:pPr>
              <a:t>10/5/2010</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1E8F7F7E-B07C-448E-BB34-1D27640B117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6787139-680A-49AF-AC9A-66D5B7FF6C6C}" type="datetimeFigureOut">
              <a:rPr lang="en-US"/>
              <a:pPr>
                <a:defRPr/>
              </a:pPr>
              <a:t>10/5/2010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2B61C27-3773-4C58-9760-2B5B06AAABE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832A397-1B15-4B44-AAE1-7AC71C8C11DD}" type="datetimeFigureOut">
              <a:rPr lang="en-US"/>
              <a:pPr>
                <a:defRPr/>
              </a:pPr>
              <a:t>10/5/2010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4522156-786C-4983-95C9-A223DDB967E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6BCB2D89-85FC-4310-A62F-DC8ADAFA7FA3}" type="datetimeFigureOut">
              <a:rPr lang="en-US"/>
              <a:pPr>
                <a:defRPr/>
              </a:pPr>
              <a:t>10/5/2010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1174956-54CD-459C-8584-218CB9FD9E7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CFF5F364-252A-483B-B62E-4477A1930EF2}" type="datetimeFigureOut">
              <a:rPr lang="en-US"/>
              <a:pPr>
                <a:defRPr/>
              </a:pPr>
              <a:t>10/5/2010</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C0004AC3-8DC0-4010-95EE-9D64C8E200A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974AEFA5-D7EB-45E1-BE97-E882BEC4E87D}" type="datetimeFigureOut">
              <a:rPr lang="en-US"/>
              <a:pPr>
                <a:defRPr/>
              </a:pPr>
              <a:t>10/5/2010</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5EE91F6A-CE89-4B59-8ED1-FEBE5778965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4BE8DD4A-CDD5-45B9-B360-4B73D750E07F}" type="datetimeFigureOut">
              <a:rPr lang="en-US"/>
              <a:pPr>
                <a:defRPr/>
              </a:pPr>
              <a:t>10/5/2010</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6884D7F7-E4C3-43CD-A810-3F555E7FD0D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CC2F13B2-857E-4DFF-A090-379E8C008427}" type="datetimeFigureOut">
              <a:rPr lang="en-US"/>
              <a:pPr>
                <a:defRPr/>
              </a:pPr>
              <a:t>10/5/2010</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B3FB777A-2ADD-4196-904C-8E3B4EFC3FB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BA278FAA-BD92-49A1-8521-45BC40CF6FA1}" type="datetimeFigureOut">
              <a:rPr lang="en-US"/>
              <a:pPr>
                <a:defRPr/>
              </a:pPr>
              <a:t>10/5/2010</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0BBFCED8-26DA-4674-9072-2130753DB1F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00F33CCE-D33E-47DD-A404-21F08EEB23ED}" type="datetimeFigureOut">
              <a:rPr lang="en-US"/>
              <a:pPr>
                <a:defRPr/>
              </a:pPr>
              <a:t>10/5/2010</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A55A57CE-8B6B-40C3-A91D-7EDDA2C0A833}"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60D32AB5-9662-413E-9147-1366C26D6333}" type="datetimeFigureOut">
              <a:rPr lang="en-US"/>
              <a:pPr>
                <a:defRPr/>
              </a:pPr>
              <a:t>10/5/2010</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D2E58A23-CBBC-44D0-B29E-A7D591847A4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fld id="{CD107AC1-8190-4430-81C2-2CFE433A2958}" type="datetimeFigureOut">
              <a:rPr lang="en-US"/>
              <a:pPr>
                <a:defRPr/>
              </a:pPr>
              <a:t>10/5/2010</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5E6A9C70-5326-4AA8-8612-31F6ADFBBA4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95" r:id="rId1"/>
    <p:sldLayoutId id="2147483991" r:id="rId2"/>
    <p:sldLayoutId id="2147483996" r:id="rId3"/>
    <p:sldLayoutId id="2147483997" r:id="rId4"/>
    <p:sldLayoutId id="2147483998" r:id="rId5"/>
    <p:sldLayoutId id="2147483999" r:id="rId6"/>
    <p:sldLayoutId id="2147483992" r:id="rId7"/>
    <p:sldLayoutId id="2147484000" r:id="rId8"/>
    <p:sldLayoutId id="2147484001" r:id="rId9"/>
    <p:sldLayoutId id="2147483993" r:id="rId10"/>
    <p:sldLayoutId id="2147483994"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191000"/>
            <a:ext cx="7772400" cy="1470025"/>
          </a:xfrm>
        </p:spPr>
        <p:txBody>
          <a:bodyPr rtlCol="0">
            <a:normAutofit fontScale="90000"/>
          </a:bodyPr>
          <a:lstStyle/>
          <a:p>
            <a:pPr eaLnBrk="1" fontAlgn="auto" hangingPunct="1">
              <a:spcAft>
                <a:spcPts val="0"/>
              </a:spcAft>
              <a:defRPr/>
            </a:pPr>
            <a:r>
              <a:rPr lang="en-US" sz="4900" dirty="0" smtClean="0">
                <a:solidFill>
                  <a:srgbClr val="FF0066"/>
                </a:solidFill>
              </a:rPr>
              <a:t>Victims’ Rights in the Family Court and Overlap with the Adult System</a:t>
            </a:r>
            <a:r>
              <a:rPr lang="en-US" dirty="0" smtClean="0"/>
              <a:t/>
            </a:r>
            <a:br>
              <a:rPr lang="en-US" dirty="0" smtClean="0"/>
            </a:br>
            <a:endParaRPr lang="en-US" dirty="0" smtClean="0"/>
          </a:p>
        </p:txBody>
      </p:sp>
      <p:grpSp>
        <p:nvGrpSpPr>
          <p:cNvPr id="9219" name="Group 5"/>
          <p:cNvGrpSpPr>
            <a:grpSpLocks/>
          </p:cNvGrpSpPr>
          <p:nvPr/>
        </p:nvGrpSpPr>
        <p:grpSpPr bwMode="auto">
          <a:xfrm>
            <a:off x="1295400" y="76200"/>
            <a:ext cx="6477000" cy="2592388"/>
            <a:chOff x="1295400" y="76200"/>
            <a:chExt cx="6477000" cy="2592917"/>
          </a:xfrm>
        </p:grpSpPr>
        <p:pic>
          <p:nvPicPr>
            <p:cNvPr id="9220" name="Picture 4" descr="seal.png"/>
            <p:cNvPicPr>
              <a:picLocks noChangeAspect="1"/>
            </p:cNvPicPr>
            <p:nvPr/>
          </p:nvPicPr>
          <p:blipFill>
            <a:blip r:embed="rId3" cstate="print"/>
            <a:srcRect/>
            <a:stretch>
              <a:fillRect/>
            </a:stretch>
          </p:blipFill>
          <p:spPr bwMode="auto">
            <a:xfrm>
              <a:off x="5257800" y="152400"/>
              <a:ext cx="2514600" cy="2514600"/>
            </a:xfrm>
            <a:prstGeom prst="rect">
              <a:avLst/>
            </a:prstGeom>
            <a:noFill/>
            <a:ln w="9525">
              <a:noFill/>
              <a:miter lim="800000"/>
              <a:headEnd/>
              <a:tailEnd/>
            </a:ln>
          </p:spPr>
        </p:pic>
        <p:pic>
          <p:nvPicPr>
            <p:cNvPr id="9221" name="Picture 5"/>
            <p:cNvPicPr>
              <a:picLocks noChangeAspect="1" noChangeArrowheads="1"/>
            </p:cNvPicPr>
            <p:nvPr/>
          </p:nvPicPr>
          <p:blipFill>
            <a:blip r:embed="rId4" cstate="print"/>
            <a:srcRect/>
            <a:stretch>
              <a:fillRect/>
            </a:stretch>
          </p:blipFill>
          <p:spPr bwMode="auto">
            <a:xfrm>
              <a:off x="1295400" y="76200"/>
              <a:ext cx="2667000" cy="2592917"/>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p:txBody>
          <a:bodyPr/>
          <a:lstStyle/>
          <a:p>
            <a:r>
              <a:rPr lang="en-US" smtClean="0"/>
              <a:t>Adult System </a:t>
            </a:r>
          </a:p>
          <a:p>
            <a:pPr>
              <a:buFont typeface="Wingdings 3" pitchFamily="18" charset="2"/>
              <a:buNone/>
            </a:pPr>
            <a:endParaRPr lang="en-US" smtClean="0"/>
          </a:p>
          <a:p>
            <a:pPr lvl="1"/>
            <a:r>
              <a:rPr lang="en-US" smtClean="0"/>
              <a:t>D.C. Crime Victims’ Bill of Rights </a:t>
            </a:r>
          </a:p>
          <a:p>
            <a:pPr lvl="1"/>
            <a:r>
              <a:rPr lang="en-US" smtClean="0"/>
              <a:t>Crime Victims’ Rights Act </a:t>
            </a:r>
          </a:p>
          <a:p>
            <a:pPr lvl="2"/>
            <a:r>
              <a:rPr lang="en-US" smtClean="0"/>
              <a:t>Motions </a:t>
            </a:r>
          </a:p>
          <a:p>
            <a:pPr lvl="2"/>
            <a:r>
              <a:rPr lang="en-US" smtClean="0"/>
              <a:t>Writs of Mandamus </a:t>
            </a:r>
          </a:p>
          <a:p>
            <a:pPr lvl="2"/>
            <a:r>
              <a:rPr lang="en-US" smtClean="0"/>
              <a:t>Administrative Complaint Process – Victim Rights’ Ombudsman</a:t>
            </a:r>
          </a:p>
          <a:p>
            <a:pPr lvl="2"/>
            <a:r>
              <a:rPr lang="en-US" smtClean="0"/>
              <a:t>Sanctions for willful violations </a:t>
            </a:r>
          </a:p>
          <a:p>
            <a:pPr lvl="2"/>
            <a:endParaRPr lang="en-US" smtClean="0"/>
          </a:p>
          <a:p>
            <a:r>
              <a:rPr lang="en-US" smtClean="0"/>
              <a:t>Juvenile System </a:t>
            </a:r>
          </a:p>
        </p:txBody>
      </p:sp>
      <p:sp>
        <p:nvSpPr>
          <p:cNvPr id="3" name="Title 2"/>
          <p:cNvSpPr>
            <a:spLocks noGrp="1"/>
          </p:cNvSpPr>
          <p:nvPr>
            <p:ph type="title"/>
          </p:nvPr>
        </p:nvSpPr>
        <p:spPr/>
        <p:txBody>
          <a:bodyPr>
            <a:noAutofit/>
          </a:bodyPr>
          <a:lstStyle/>
          <a:p>
            <a:pPr>
              <a:defRPr/>
            </a:pPr>
            <a:r>
              <a:rPr lang="en-US" sz="3700" dirty="0" smtClean="0">
                <a:solidFill>
                  <a:srgbClr val="FF0066"/>
                </a:solidFill>
              </a:rPr>
              <a:t>Remedies and Enforcement Provisions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1"/>
          <p:cNvSpPr>
            <a:spLocks noGrp="1"/>
          </p:cNvSpPr>
          <p:nvPr>
            <p:ph idx="1"/>
          </p:nvPr>
        </p:nvSpPr>
        <p:spPr/>
        <p:txBody>
          <a:bodyPr/>
          <a:lstStyle/>
          <a:p>
            <a:r>
              <a:rPr lang="en-US" smtClean="0"/>
              <a:t>Best Interests of the Child </a:t>
            </a:r>
          </a:p>
          <a:p>
            <a:r>
              <a:rPr lang="en-US" smtClean="0"/>
              <a:t>Child as Party to Proceeding – can sit-in</a:t>
            </a:r>
          </a:p>
          <a:p>
            <a:r>
              <a:rPr lang="en-US" smtClean="0"/>
              <a:t>Timing of Hearing is Child-centric </a:t>
            </a:r>
          </a:p>
          <a:p>
            <a:r>
              <a:rPr lang="en-US" smtClean="0"/>
              <a:t>No corresponding “Bill of Rights”  </a:t>
            </a:r>
          </a:p>
          <a:p>
            <a:r>
              <a:rPr lang="en-US" smtClean="0"/>
              <a:t>Child’s Testimony </a:t>
            </a:r>
          </a:p>
          <a:p>
            <a:pPr lvl="1"/>
            <a:r>
              <a:rPr lang="en-US" i="1" smtClean="0"/>
              <a:t>In re </a:t>
            </a:r>
            <a:r>
              <a:rPr lang="en-US" smtClean="0"/>
              <a:t>JAM.J, 825 A.2d 902 (D.C. 2003)</a:t>
            </a:r>
          </a:p>
          <a:p>
            <a:pPr lvl="1"/>
            <a:r>
              <a:rPr lang="en-US" smtClean="0"/>
              <a:t>Three-part balancing test </a:t>
            </a:r>
          </a:p>
          <a:p>
            <a:pPr lvl="1"/>
            <a:endParaRPr lang="en-US" smtClean="0"/>
          </a:p>
          <a:p>
            <a:r>
              <a:rPr lang="en-US" smtClean="0"/>
              <a:t>Medical records in a neglect proceeding </a:t>
            </a:r>
          </a:p>
          <a:p>
            <a:endParaRPr lang="en-US" smtClean="0"/>
          </a:p>
          <a:p>
            <a:endParaRPr lang="en-US" smtClean="0"/>
          </a:p>
          <a:p>
            <a:endParaRPr lang="en-US" smtClean="0"/>
          </a:p>
        </p:txBody>
      </p:sp>
      <p:sp>
        <p:nvSpPr>
          <p:cNvPr id="3" name="Title 2"/>
          <p:cNvSpPr>
            <a:spLocks noGrp="1"/>
          </p:cNvSpPr>
          <p:nvPr>
            <p:ph type="title"/>
          </p:nvPr>
        </p:nvSpPr>
        <p:spPr/>
        <p:txBody>
          <a:bodyPr/>
          <a:lstStyle/>
          <a:p>
            <a:pPr>
              <a:defRPr/>
            </a:pPr>
            <a:r>
              <a:rPr lang="en-US" sz="3700" dirty="0" smtClean="0">
                <a:solidFill>
                  <a:srgbClr val="FF0066"/>
                </a:solidFill>
              </a:rPr>
              <a:t>Contrast with Neglect Proceedings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2011362"/>
          </a:xfrm>
        </p:spPr>
        <p:txBody>
          <a:bodyPr/>
          <a:lstStyle/>
          <a:p>
            <a:pPr algn="ctr">
              <a:defRPr/>
            </a:pPr>
            <a:r>
              <a:rPr lang="en-US" dirty="0" smtClean="0">
                <a:solidFill>
                  <a:srgbClr val="FF0066"/>
                </a:solidFill>
              </a:rPr>
              <a:t>Victims’ Rights During the Court Process</a:t>
            </a:r>
          </a:p>
        </p:txBody>
      </p:sp>
      <p:grpSp>
        <p:nvGrpSpPr>
          <p:cNvPr id="20483" name="Group 3"/>
          <p:cNvGrpSpPr>
            <a:grpSpLocks/>
          </p:cNvGrpSpPr>
          <p:nvPr/>
        </p:nvGrpSpPr>
        <p:grpSpPr bwMode="auto">
          <a:xfrm>
            <a:off x="1295400" y="2667000"/>
            <a:ext cx="6477000" cy="2592388"/>
            <a:chOff x="1295400" y="76200"/>
            <a:chExt cx="6477000" cy="2592917"/>
          </a:xfrm>
        </p:grpSpPr>
        <p:pic>
          <p:nvPicPr>
            <p:cNvPr id="20484" name="Picture 4" descr="seal.png"/>
            <p:cNvPicPr>
              <a:picLocks noChangeAspect="1"/>
            </p:cNvPicPr>
            <p:nvPr/>
          </p:nvPicPr>
          <p:blipFill>
            <a:blip r:embed="rId2" cstate="print"/>
            <a:srcRect/>
            <a:stretch>
              <a:fillRect/>
            </a:stretch>
          </p:blipFill>
          <p:spPr bwMode="auto">
            <a:xfrm>
              <a:off x="5257800" y="152400"/>
              <a:ext cx="2514600" cy="2514600"/>
            </a:xfrm>
            <a:prstGeom prst="rect">
              <a:avLst/>
            </a:prstGeom>
            <a:noFill/>
            <a:ln w="9525">
              <a:noFill/>
              <a:miter lim="800000"/>
              <a:headEnd/>
              <a:tailEnd/>
            </a:ln>
          </p:spPr>
        </p:pic>
        <p:pic>
          <p:nvPicPr>
            <p:cNvPr id="20485" name="Picture 5"/>
            <p:cNvPicPr>
              <a:picLocks noChangeAspect="1" noChangeArrowheads="1"/>
            </p:cNvPicPr>
            <p:nvPr/>
          </p:nvPicPr>
          <p:blipFill>
            <a:blip r:embed="rId3" cstate="print"/>
            <a:srcRect/>
            <a:stretch>
              <a:fillRect/>
            </a:stretch>
          </p:blipFill>
          <p:spPr bwMode="auto">
            <a:xfrm>
              <a:off x="1295400" y="76200"/>
              <a:ext cx="2667000" cy="2592917"/>
            </a:xfrm>
            <a:prstGeom prst="rect">
              <a:avLst/>
            </a:prstGeom>
            <a:noFill/>
            <a:ln w="9525">
              <a:noFill/>
              <a:miter lim="800000"/>
              <a:headEnd/>
              <a:tailEnd/>
            </a:ln>
          </p:spPr>
        </p:pic>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457200" y="1447800"/>
            <a:ext cx="8229600" cy="4525963"/>
          </a:xfrm>
        </p:spPr>
        <p:txBody>
          <a:bodyPr/>
          <a:lstStyle/>
          <a:p>
            <a:pPr eaLnBrk="1" hangingPunct="1">
              <a:buFont typeface="Arial" charset="0"/>
              <a:buChar char="•"/>
              <a:defRPr/>
            </a:pPr>
            <a:r>
              <a:rPr lang="en-US" sz="3760" dirty="0" smtClean="0"/>
              <a:t>Purpose Clause – §16-2301.02</a:t>
            </a:r>
          </a:p>
          <a:p>
            <a:pPr eaLnBrk="1" hangingPunct="1">
              <a:buFont typeface="Arial" charset="0"/>
              <a:buChar char="•"/>
              <a:defRPr/>
            </a:pPr>
            <a:r>
              <a:rPr lang="en-US" sz="3760" dirty="0" smtClean="0"/>
              <a:t>Protecting the needs of the community </a:t>
            </a:r>
          </a:p>
          <a:p>
            <a:pPr eaLnBrk="1" hangingPunct="1">
              <a:buFont typeface="Arial" charset="0"/>
              <a:buChar char="•"/>
              <a:defRPr/>
            </a:pPr>
            <a:r>
              <a:rPr lang="en-US" sz="3760" dirty="0" smtClean="0"/>
              <a:t>All other interested parties </a:t>
            </a:r>
          </a:p>
          <a:p>
            <a:pPr eaLnBrk="1" hangingPunct="1">
              <a:buFont typeface="Arial" charset="0"/>
              <a:buChar char="•"/>
              <a:defRPr/>
            </a:pPr>
            <a:r>
              <a:rPr lang="en-US" sz="3760" dirty="0" smtClean="0"/>
              <a:t>Public Safety considerations </a:t>
            </a:r>
          </a:p>
        </p:txBody>
      </p:sp>
      <p:sp>
        <p:nvSpPr>
          <p:cNvPr id="2" name="Title 1"/>
          <p:cNvSpPr>
            <a:spLocks noGrp="1"/>
          </p:cNvSpPr>
          <p:nvPr>
            <p:ph type="title"/>
          </p:nvPr>
        </p:nvSpPr>
        <p:spPr/>
        <p:txBody>
          <a:bodyPr/>
          <a:lstStyle/>
          <a:p>
            <a:pPr eaLnBrk="1" fontAlgn="auto" hangingPunct="1">
              <a:spcAft>
                <a:spcPts val="0"/>
              </a:spcAft>
              <a:defRPr/>
            </a:pPr>
            <a:r>
              <a:rPr lang="en-US" dirty="0" smtClean="0">
                <a:solidFill>
                  <a:srgbClr val="FF0066"/>
                </a:solidFill>
              </a:rPr>
              <a:t>Juvenile Proceedings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pPr>
              <a:defRPr/>
            </a:pPr>
            <a:r>
              <a:rPr lang="en-US" dirty="0" smtClean="0">
                <a:solidFill>
                  <a:srgbClr val="FF0066"/>
                </a:solidFill>
              </a:rPr>
              <a:t>Pre-Arraignment/Pre-Initial Hearing Rights in Juvenile and Adult </a:t>
            </a:r>
            <a:br>
              <a:rPr lang="en-US" dirty="0" smtClean="0">
                <a:solidFill>
                  <a:srgbClr val="FF0066"/>
                </a:solidFill>
              </a:rPr>
            </a:br>
            <a:r>
              <a:rPr lang="en-US" dirty="0" smtClean="0">
                <a:solidFill>
                  <a:srgbClr val="FF0066"/>
                </a:solidFill>
              </a:rPr>
              <a:t>Criminal Proceedings  </a:t>
            </a:r>
            <a:endParaRPr lang="en-US" dirty="0">
              <a:solidFill>
                <a:srgbClr val="FF0066"/>
              </a:solidFill>
            </a:endParaRPr>
          </a:p>
        </p:txBody>
      </p:sp>
      <p:sp>
        <p:nvSpPr>
          <p:cNvPr id="22531" name="Subtitle 4"/>
          <p:cNvSpPr>
            <a:spLocks noGrp="1"/>
          </p:cNvSpPr>
          <p:nvPr>
            <p:ph type="subTitle" idx="1"/>
          </p:nvPr>
        </p:nvSpPr>
        <p:spPr>
          <a:xfrm>
            <a:off x="685800" y="3611563"/>
            <a:ext cx="7772400" cy="1200150"/>
          </a:xfrm>
        </p:spPr>
        <p:txBody>
          <a:bodyPr/>
          <a:lstStyle/>
          <a:p>
            <a:pPr marR="0"/>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1"/>
          </p:nvPr>
        </p:nvSpPr>
        <p:spPr>
          <a:xfrm>
            <a:off x="533400" y="1600200"/>
            <a:ext cx="8229600" cy="4525963"/>
          </a:xfrm>
        </p:spPr>
        <p:txBody>
          <a:bodyPr/>
          <a:lstStyle/>
          <a:p>
            <a:pPr>
              <a:defRPr/>
            </a:pPr>
            <a:r>
              <a:rPr lang="en-US" sz="2800" dirty="0" smtClean="0"/>
              <a:t>General premise:  Juvenile, social file, and law enforcement case records shall be kept confidential and not open to inspection. </a:t>
            </a:r>
          </a:p>
          <a:p>
            <a:pPr>
              <a:defRPr/>
            </a:pPr>
            <a:r>
              <a:rPr lang="en-US" sz="2800" dirty="0" smtClean="0"/>
              <a:t>Law Enforcement Records: D.C. Code §16-2333(b)(12)</a:t>
            </a:r>
          </a:p>
          <a:p>
            <a:pPr lvl="1">
              <a:defRPr/>
            </a:pPr>
            <a:r>
              <a:rPr lang="en-US" sz="2420" dirty="0" smtClean="0"/>
              <a:t>Records may be viewed by each eyewitness, victim or immediate family members or caretakers of the eyewitness or victim, when the records relate to the incident in which they were an eyewitness or victim. </a:t>
            </a:r>
          </a:p>
          <a:p>
            <a:pPr lvl="1">
              <a:defRPr/>
            </a:pPr>
            <a:endParaRPr lang="en-US" sz="2000" dirty="0" smtClean="0"/>
          </a:p>
          <a:p>
            <a:pPr lvl="1">
              <a:defRPr/>
            </a:pPr>
            <a:endParaRPr lang="en-US" sz="1600" dirty="0" smtClean="0"/>
          </a:p>
        </p:txBody>
      </p:sp>
      <p:sp>
        <p:nvSpPr>
          <p:cNvPr id="3" name="Title 2"/>
          <p:cNvSpPr>
            <a:spLocks noGrp="1"/>
          </p:cNvSpPr>
          <p:nvPr>
            <p:ph type="title"/>
          </p:nvPr>
        </p:nvSpPr>
        <p:spPr/>
        <p:txBody>
          <a:bodyPr/>
          <a:lstStyle/>
          <a:p>
            <a:pPr>
              <a:defRPr/>
            </a:pPr>
            <a:r>
              <a:rPr lang="en-US" sz="3450" dirty="0" smtClean="0">
                <a:solidFill>
                  <a:srgbClr val="FF0066"/>
                </a:solidFill>
              </a:rPr>
              <a:t>Juvenile Proceedings and Confidentiality</a:t>
            </a:r>
            <a:endParaRPr lang="en-US" sz="3450" dirty="0">
              <a:solidFill>
                <a:srgbClr val="FF0066"/>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457200" y="1295400"/>
            <a:ext cx="8229600" cy="4525963"/>
          </a:xfrm>
        </p:spPr>
        <p:txBody>
          <a:bodyPr/>
          <a:lstStyle/>
          <a:p>
            <a:r>
              <a:rPr lang="en-US" sz="2400" smtClean="0"/>
              <a:t>At the discretion of the AG’s office, each eyewitness, victim, or immediate family member of the above, may be provided information on the  following: </a:t>
            </a:r>
          </a:p>
          <a:p>
            <a:pPr lvl="1"/>
            <a:r>
              <a:rPr lang="en-US" sz="2000" smtClean="0"/>
              <a:t>Release status</a:t>
            </a:r>
          </a:p>
          <a:p>
            <a:pPr lvl="1"/>
            <a:r>
              <a:rPr lang="en-US" sz="2000" smtClean="0"/>
              <a:t>Level of respondent’s placement</a:t>
            </a:r>
          </a:p>
          <a:p>
            <a:pPr lvl="1"/>
            <a:r>
              <a:rPr lang="en-US" sz="2000" smtClean="0"/>
              <a:t>Stay-away orders imposed</a:t>
            </a:r>
          </a:p>
          <a:p>
            <a:pPr lvl="1"/>
            <a:r>
              <a:rPr lang="en-US" sz="2000" smtClean="0"/>
              <a:t>Respondent’s participation in diversion or consent decree</a:t>
            </a:r>
          </a:p>
          <a:p>
            <a:pPr lvl="1"/>
            <a:r>
              <a:rPr lang="en-US" sz="2000" smtClean="0"/>
              <a:t>Offenses charged in petition</a:t>
            </a:r>
          </a:p>
          <a:p>
            <a:pPr lvl="1"/>
            <a:r>
              <a:rPr lang="en-US" sz="2000" smtClean="0"/>
              <a:t>Terms of plea agreements, findings or verdicts </a:t>
            </a:r>
          </a:p>
          <a:p>
            <a:pPr lvl="1"/>
            <a:r>
              <a:rPr lang="en-US" sz="2000" smtClean="0"/>
              <a:t>Commitment or probation status</a:t>
            </a:r>
          </a:p>
          <a:p>
            <a:r>
              <a:rPr lang="en-US" sz="2400" smtClean="0"/>
              <a:t>May not release mental health information or social file records. </a:t>
            </a:r>
          </a:p>
          <a:p>
            <a:pPr lvl="1"/>
            <a:endParaRPr lang="en-US" sz="2000" smtClean="0"/>
          </a:p>
        </p:txBody>
      </p:sp>
      <p:sp>
        <p:nvSpPr>
          <p:cNvPr id="3" name="Title 2"/>
          <p:cNvSpPr>
            <a:spLocks noGrp="1"/>
          </p:cNvSpPr>
          <p:nvPr>
            <p:ph type="title"/>
          </p:nvPr>
        </p:nvSpPr>
        <p:spPr/>
        <p:txBody>
          <a:bodyPr/>
          <a:lstStyle/>
          <a:p>
            <a:pPr>
              <a:defRPr/>
            </a:pPr>
            <a:r>
              <a:rPr lang="en-US" sz="3450" dirty="0" smtClean="0">
                <a:solidFill>
                  <a:srgbClr val="FF0066"/>
                </a:solidFill>
              </a:rPr>
              <a:t>Juvenile Proceedings and Confidentiality</a:t>
            </a:r>
            <a:endParaRPr lang="en-US" sz="3450" dirty="0">
              <a:solidFill>
                <a:srgbClr val="FF0066"/>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1"/>
          <p:cNvSpPr>
            <a:spLocks noGrp="1"/>
          </p:cNvSpPr>
          <p:nvPr>
            <p:ph idx="1"/>
          </p:nvPr>
        </p:nvSpPr>
        <p:spPr>
          <a:xfrm>
            <a:off x="457200" y="1371600"/>
            <a:ext cx="8229600" cy="4525963"/>
          </a:xfrm>
        </p:spPr>
        <p:txBody>
          <a:bodyPr/>
          <a:lstStyle/>
          <a:p>
            <a:r>
              <a:rPr lang="en-US" b="1" i="1" smtClean="0"/>
              <a:t>Juvenile Court </a:t>
            </a:r>
            <a:r>
              <a:rPr lang="en-US" smtClean="0"/>
              <a:t>– Right to HIV/AIDS Testing</a:t>
            </a:r>
          </a:p>
          <a:p>
            <a:pPr lvl="1"/>
            <a:r>
              <a:rPr lang="en-US" smtClean="0"/>
              <a:t>D.C. Code § 16-2315 </a:t>
            </a:r>
          </a:p>
          <a:p>
            <a:pPr lvl="1"/>
            <a:r>
              <a:rPr lang="en-US" smtClean="0"/>
              <a:t>Attorney General or designee may request testing</a:t>
            </a:r>
          </a:p>
          <a:p>
            <a:pPr lvl="1"/>
            <a:r>
              <a:rPr lang="en-US" smtClean="0"/>
              <a:t>Must have hearing to determine whether there is probable cause to believe that a victim or eyewitness may have been put at risk</a:t>
            </a:r>
          </a:p>
          <a:p>
            <a:pPr lvl="1"/>
            <a:r>
              <a:rPr lang="en-US" smtClean="0"/>
              <a:t>If probable cause is found, Division shall order that responded be tested</a:t>
            </a:r>
          </a:p>
          <a:p>
            <a:pPr lvl="1"/>
            <a:r>
              <a:rPr lang="en-US" smtClean="0"/>
              <a:t>Results shall be presented by OAG to respondent and victim or eyewitness</a:t>
            </a:r>
          </a:p>
          <a:p>
            <a:pPr lvl="1"/>
            <a:r>
              <a:rPr lang="en-US" smtClean="0"/>
              <a:t>Victim or eyewitness may only disclose the respondent’s identity to doctor or counselor</a:t>
            </a:r>
          </a:p>
          <a:p>
            <a:pPr lvl="1"/>
            <a:endParaRPr lang="en-US" smtClean="0"/>
          </a:p>
        </p:txBody>
      </p:sp>
      <p:sp>
        <p:nvSpPr>
          <p:cNvPr id="3" name="Title 2"/>
          <p:cNvSpPr>
            <a:spLocks noGrp="1"/>
          </p:cNvSpPr>
          <p:nvPr>
            <p:ph type="title"/>
          </p:nvPr>
        </p:nvSpPr>
        <p:spPr/>
        <p:txBody>
          <a:bodyPr/>
          <a:lstStyle/>
          <a:p>
            <a:pPr>
              <a:defRPr/>
            </a:pPr>
            <a:r>
              <a:rPr lang="en-US" dirty="0" smtClean="0">
                <a:solidFill>
                  <a:srgbClr val="FF0066"/>
                </a:solidFill>
              </a:rPr>
              <a:t>HIV Testing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1"/>
          <p:cNvSpPr>
            <a:spLocks noGrp="1"/>
          </p:cNvSpPr>
          <p:nvPr>
            <p:ph idx="1"/>
          </p:nvPr>
        </p:nvSpPr>
        <p:spPr>
          <a:xfrm>
            <a:off x="457200" y="1371600"/>
            <a:ext cx="8229600" cy="4525963"/>
          </a:xfrm>
        </p:spPr>
        <p:txBody>
          <a:bodyPr/>
          <a:lstStyle/>
          <a:p>
            <a:pPr>
              <a:defRPr/>
            </a:pPr>
            <a:r>
              <a:rPr lang="en-US" b="1" i="1" dirty="0" smtClean="0"/>
              <a:t>Adult</a:t>
            </a:r>
            <a:r>
              <a:rPr lang="en-US" dirty="0" smtClean="0"/>
              <a:t> </a:t>
            </a:r>
            <a:r>
              <a:rPr lang="en-US" b="1" i="1" dirty="0" smtClean="0"/>
              <a:t>cases </a:t>
            </a:r>
          </a:p>
          <a:p>
            <a:pPr>
              <a:buFont typeface="Arial" charset="0"/>
              <a:buChar char="•"/>
              <a:defRPr/>
            </a:pPr>
            <a:r>
              <a:rPr lang="en-US" sz="2610" dirty="0" smtClean="0"/>
              <a:t>D.C. Code § 22-3902</a:t>
            </a:r>
          </a:p>
          <a:p>
            <a:pPr lvl="1">
              <a:buFont typeface="Arial" charset="0"/>
              <a:buChar char="•"/>
              <a:defRPr/>
            </a:pPr>
            <a:r>
              <a:rPr lang="en-US" sz="2610" dirty="0" smtClean="0"/>
              <a:t>Upon the request of a victim, the court may order a defendant convicted of first degree sexual abuse and certain other crimes to produce a blood sample to be tested for HIV.</a:t>
            </a:r>
          </a:p>
          <a:p>
            <a:pPr>
              <a:buFont typeface="Arial" charset="0"/>
              <a:buChar char="•"/>
              <a:defRPr/>
            </a:pPr>
            <a:r>
              <a:rPr lang="en-US" sz="2610" dirty="0" smtClean="0"/>
              <a:t>D.C. authorities must conduct the test, notify the victim and defendant of results and offer appropriate counseling and support services. </a:t>
            </a:r>
          </a:p>
          <a:p>
            <a:pPr>
              <a:defRPr/>
            </a:pPr>
            <a:endParaRPr lang="en-US" dirty="0" smtClean="0"/>
          </a:p>
          <a:p>
            <a:pPr lvl="1">
              <a:defRPr/>
            </a:pPr>
            <a:endParaRPr lang="en-US" dirty="0" smtClean="0"/>
          </a:p>
        </p:txBody>
      </p:sp>
      <p:sp>
        <p:nvSpPr>
          <p:cNvPr id="3" name="Title 2"/>
          <p:cNvSpPr>
            <a:spLocks noGrp="1"/>
          </p:cNvSpPr>
          <p:nvPr>
            <p:ph type="title"/>
          </p:nvPr>
        </p:nvSpPr>
        <p:spPr/>
        <p:txBody>
          <a:bodyPr/>
          <a:lstStyle/>
          <a:p>
            <a:pPr>
              <a:defRPr/>
            </a:pPr>
            <a:r>
              <a:rPr lang="en-US" dirty="0" smtClean="0">
                <a:solidFill>
                  <a:srgbClr val="FF0066"/>
                </a:solidFill>
              </a:rPr>
              <a:t>HIV/AIDS Testing</a:t>
            </a:r>
            <a:endParaRPr lang="en-US" dirty="0">
              <a:solidFill>
                <a:srgbClr val="FF0066"/>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1"/>
          <p:cNvSpPr>
            <a:spLocks noGrp="1"/>
          </p:cNvSpPr>
          <p:nvPr>
            <p:ph idx="1"/>
          </p:nvPr>
        </p:nvSpPr>
        <p:spPr>
          <a:xfrm>
            <a:off x="381000" y="1295400"/>
            <a:ext cx="8229600" cy="4953000"/>
          </a:xfrm>
        </p:spPr>
        <p:txBody>
          <a:bodyPr>
            <a:normAutofit lnSpcReduction="10000"/>
          </a:bodyPr>
          <a:lstStyle/>
          <a:p>
            <a:pPr>
              <a:defRPr/>
            </a:pPr>
            <a:r>
              <a:rPr lang="en-US" dirty="0" smtClean="0"/>
              <a:t>Reasonable Right to Protection</a:t>
            </a:r>
          </a:p>
          <a:p>
            <a:pPr>
              <a:defRPr/>
            </a:pPr>
            <a:r>
              <a:rPr lang="en-US" dirty="0" smtClean="0"/>
              <a:t>Right to Reasonable, Accurate and Timely Notice</a:t>
            </a:r>
          </a:p>
          <a:p>
            <a:pPr>
              <a:defRPr/>
            </a:pPr>
            <a:r>
              <a:rPr lang="en-US" dirty="0" smtClean="0"/>
              <a:t>Right to Attend (or not be excluded) </a:t>
            </a:r>
          </a:p>
          <a:p>
            <a:pPr>
              <a:defRPr/>
            </a:pPr>
            <a:r>
              <a:rPr lang="en-US" dirty="0" smtClean="0"/>
              <a:t>Right to be Reasonably Heard</a:t>
            </a:r>
          </a:p>
          <a:p>
            <a:pPr>
              <a:defRPr/>
            </a:pPr>
            <a:r>
              <a:rPr lang="en-US" dirty="0" smtClean="0"/>
              <a:t>Reasonable Right to Confer</a:t>
            </a:r>
          </a:p>
          <a:p>
            <a:pPr>
              <a:defRPr/>
            </a:pPr>
            <a:r>
              <a:rPr lang="en-US" dirty="0" smtClean="0"/>
              <a:t>Right to Full and Timely Restitution as Provided in Law</a:t>
            </a:r>
          </a:p>
          <a:p>
            <a:pPr>
              <a:defRPr/>
            </a:pPr>
            <a:r>
              <a:rPr lang="en-US" dirty="0" smtClean="0"/>
              <a:t>Right to Proceedings Free from Unreasonable Delay</a:t>
            </a:r>
          </a:p>
          <a:p>
            <a:pPr>
              <a:defRPr/>
            </a:pPr>
            <a:r>
              <a:rPr lang="en-US" dirty="0" smtClean="0"/>
              <a:t>Right to be Treated with Fairness and with Respect for Victim’s Dignity and Privacy   </a:t>
            </a:r>
          </a:p>
        </p:txBody>
      </p:sp>
      <p:sp>
        <p:nvSpPr>
          <p:cNvPr id="3" name="Title 2"/>
          <p:cNvSpPr>
            <a:spLocks noGrp="1"/>
          </p:cNvSpPr>
          <p:nvPr>
            <p:ph type="title"/>
          </p:nvPr>
        </p:nvSpPr>
        <p:spPr>
          <a:xfrm>
            <a:off x="457200" y="0"/>
            <a:ext cx="8229600" cy="1143000"/>
          </a:xfrm>
        </p:spPr>
        <p:txBody>
          <a:bodyPr/>
          <a:lstStyle/>
          <a:p>
            <a:pPr>
              <a:defRPr/>
            </a:pPr>
            <a:r>
              <a:rPr lang="en-US" dirty="0" smtClean="0">
                <a:solidFill>
                  <a:srgbClr val="FF0066"/>
                </a:solidFill>
              </a:rPr>
              <a:t>Summary of Rights </a:t>
            </a:r>
            <a:endParaRPr lang="en-US" dirty="0">
              <a:solidFill>
                <a:srgbClr val="FF0066"/>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p:txBody>
          <a:bodyPr/>
          <a:lstStyle/>
          <a:p>
            <a:pPr eaLnBrk="1" hangingPunct="1"/>
            <a:r>
              <a:rPr lang="en-US" smtClean="0"/>
              <a:t>Goals of the Presentation</a:t>
            </a:r>
          </a:p>
          <a:p>
            <a:pPr eaLnBrk="1" hangingPunct="1"/>
            <a:r>
              <a:rPr lang="en-US" smtClean="0"/>
              <a:t>Basic Rights – Juvenile and Adult Cases </a:t>
            </a:r>
          </a:p>
          <a:p>
            <a:pPr eaLnBrk="1" hangingPunct="1"/>
            <a:r>
              <a:rPr lang="en-US" smtClean="0"/>
              <a:t>Video Presentation</a:t>
            </a:r>
          </a:p>
          <a:p>
            <a:pPr eaLnBrk="1" hangingPunct="1"/>
            <a:r>
              <a:rPr lang="en-US" smtClean="0"/>
              <a:t>Victim’s Bill of Rights in the Juvenile System </a:t>
            </a:r>
          </a:p>
          <a:p>
            <a:pPr eaLnBrk="1" hangingPunct="1"/>
            <a:r>
              <a:rPr lang="en-US" smtClean="0"/>
              <a:t>D.C. Crime Victims’ Bill of Rights </a:t>
            </a:r>
          </a:p>
          <a:p>
            <a:pPr eaLnBrk="1" hangingPunct="1"/>
            <a:r>
              <a:rPr lang="en-US" smtClean="0"/>
              <a:t>Crime Victims’ Rights Act </a:t>
            </a:r>
          </a:p>
          <a:p>
            <a:pPr eaLnBrk="1" hangingPunct="1"/>
            <a:r>
              <a:rPr lang="en-US" smtClean="0"/>
              <a:t>USDOJ Attorney General Guidelines for Victim and Witness Assistance </a:t>
            </a:r>
          </a:p>
          <a:p>
            <a:pPr eaLnBrk="1" hangingPunct="1"/>
            <a:r>
              <a:rPr lang="en-US" smtClean="0"/>
              <a:t>D.C. Crime Victims’ Compensation Program </a:t>
            </a:r>
          </a:p>
        </p:txBody>
      </p:sp>
      <p:sp>
        <p:nvSpPr>
          <p:cNvPr id="3074" name="Title 1"/>
          <p:cNvSpPr>
            <a:spLocks noGrp="1"/>
          </p:cNvSpPr>
          <p:nvPr>
            <p:ph type="title"/>
          </p:nvPr>
        </p:nvSpPr>
        <p:spPr/>
        <p:txBody>
          <a:bodyPr/>
          <a:lstStyle/>
          <a:p>
            <a:pPr eaLnBrk="1" fontAlgn="auto" hangingPunct="1">
              <a:spcAft>
                <a:spcPts val="0"/>
              </a:spcAft>
              <a:defRPr/>
            </a:pPr>
            <a:r>
              <a:rPr lang="en-US" dirty="0" smtClean="0">
                <a:solidFill>
                  <a:srgbClr val="FF0066"/>
                </a:solidFill>
              </a:rPr>
              <a:t>Introduction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1"/>
          <p:cNvSpPr>
            <a:spLocks noGrp="1"/>
          </p:cNvSpPr>
          <p:nvPr>
            <p:ph idx="1"/>
          </p:nvPr>
        </p:nvSpPr>
        <p:spPr>
          <a:xfrm>
            <a:off x="457200" y="1481138"/>
            <a:ext cx="8229600" cy="4767262"/>
          </a:xfrm>
        </p:spPr>
        <p:txBody>
          <a:bodyPr>
            <a:normAutofit lnSpcReduction="10000"/>
          </a:bodyPr>
          <a:lstStyle/>
          <a:p>
            <a:pPr>
              <a:defRPr/>
            </a:pPr>
            <a:r>
              <a:rPr lang="en-US" b="1" dirty="0" smtClean="0"/>
              <a:t>Reasonable Right to Protection </a:t>
            </a:r>
          </a:p>
          <a:p>
            <a:pPr lvl="1">
              <a:defRPr/>
            </a:pPr>
            <a:r>
              <a:rPr lang="en-US" dirty="0" smtClean="0"/>
              <a:t>Emergency Witness Assistance Program (EWAP) </a:t>
            </a:r>
          </a:p>
          <a:p>
            <a:pPr lvl="1">
              <a:defRPr/>
            </a:pPr>
            <a:r>
              <a:rPr lang="en-US" dirty="0" smtClean="0"/>
              <a:t>Witness Security Program </a:t>
            </a:r>
          </a:p>
          <a:p>
            <a:pPr lvl="1">
              <a:defRPr/>
            </a:pPr>
            <a:r>
              <a:rPr lang="en-US" dirty="0" smtClean="0"/>
              <a:t>Crime Victims’ Compensation Program</a:t>
            </a:r>
          </a:p>
          <a:p>
            <a:pPr lvl="1">
              <a:defRPr/>
            </a:pPr>
            <a:r>
              <a:rPr lang="en-US" dirty="0" smtClean="0"/>
              <a:t>VINE program  </a:t>
            </a:r>
          </a:p>
          <a:p>
            <a:pPr lvl="1">
              <a:defRPr/>
            </a:pPr>
            <a:r>
              <a:rPr lang="en-US" dirty="0" smtClean="0"/>
              <a:t>Victim Specialists </a:t>
            </a:r>
          </a:p>
          <a:p>
            <a:pPr lvl="2">
              <a:defRPr/>
            </a:pPr>
            <a:r>
              <a:rPr lang="en-US" dirty="0" smtClean="0"/>
              <a:t>Crisis intervention</a:t>
            </a:r>
          </a:p>
          <a:p>
            <a:pPr lvl="2">
              <a:defRPr/>
            </a:pPr>
            <a:r>
              <a:rPr lang="en-US" dirty="0" smtClean="0"/>
              <a:t>Safety planning</a:t>
            </a:r>
          </a:p>
          <a:p>
            <a:pPr lvl="2">
              <a:defRPr/>
            </a:pPr>
            <a:r>
              <a:rPr lang="en-US" dirty="0" smtClean="0"/>
              <a:t>Referral to Crime Victims’ Compensation Program</a:t>
            </a:r>
          </a:p>
          <a:p>
            <a:pPr lvl="2">
              <a:defRPr/>
            </a:pPr>
            <a:r>
              <a:rPr lang="en-US" dirty="0" smtClean="0"/>
              <a:t>Referral to counseling and other services</a:t>
            </a:r>
          </a:p>
          <a:p>
            <a:pPr lvl="2">
              <a:defRPr/>
            </a:pPr>
            <a:r>
              <a:rPr lang="en-US" dirty="0" smtClean="0"/>
              <a:t>Explaining victims’ rights </a:t>
            </a:r>
          </a:p>
          <a:p>
            <a:pPr lvl="2">
              <a:defRPr/>
            </a:pPr>
            <a:r>
              <a:rPr lang="en-US" dirty="0" smtClean="0"/>
              <a:t>Court accompaniment </a:t>
            </a:r>
          </a:p>
          <a:p>
            <a:pPr lvl="2">
              <a:defRPr/>
            </a:pPr>
            <a:r>
              <a:rPr lang="en-US" dirty="0" smtClean="0"/>
              <a:t>Domestic Violence Intake Center </a:t>
            </a:r>
          </a:p>
        </p:txBody>
      </p:sp>
      <p:sp>
        <p:nvSpPr>
          <p:cNvPr id="3" name="Title 2"/>
          <p:cNvSpPr>
            <a:spLocks noGrp="1"/>
          </p:cNvSpPr>
          <p:nvPr>
            <p:ph type="title"/>
          </p:nvPr>
        </p:nvSpPr>
        <p:spPr/>
        <p:txBody>
          <a:bodyPr/>
          <a:lstStyle/>
          <a:p>
            <a:pPr>
              <a:defRPr/>
            </a:pPr>
            <a:r>
              <a:rPr lang="en-US" sz="3440" dirty="0" smtClean="0">
                <a:solidFill>
                  <a:srgbClr val="FF0066"/>
                </a:solidFill>
              </a:rPr>
              <a:t>Pre-Arraignment: Adult Cases</a:t>
            </a:r>
            <a:endParaRPr lang="en-US" sz="3440" dirty="0">
              <a:solidFill>
                <a:srgbClr val="FF0066"/>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normAutofit fontScale="90000"/>
          </a:bodyPr>
          <a:lstStyle/>
          <a:p>
            <a:pPr>
              <a:defRPr/>
            </a:pPr>
            <a:r>
              <a:rPr lang="en-US" dirty="0" smtClean="0">
                <a:solidFill>
                  <a:srgbClr val="FF0066"/>
                </a:solidFill>
              </a:rPr>
              <a:t>Crime Victims’ Privacy </a:t>
            </a:r>
            <a:br>
              <a:rPr lang="en-US" dirty="0" smtClean="0">
                <a:solidFill>
                  <a:srgbClr val="FF0066"/>
                </a:solidFill>
              </a:rPr>
            </a:br>
            <a:r>
              <a:rPr lang="en-US" dirty="0" smtClean="0">
                <a:solidFill>
                  <a:srgbClr val="FF0066"/>
                </a:solidFill>
              </a:rPr>
              <a:t>and Security  - Adult Cases </a:t>
            </a:r>
          </a:p>
        </p:txBody>
      </p:sp>
      <p:sp>
        <p:nvSpPr>
          <p:cNvPr id="3" name="Content Placeholder 2"/>
          <p:cNvSpPr>
            <a:spLocks noGrp="1"/>
          </p:cNvSpPr>
          <p:nvPr>
            <p:ph idx="1"/>
          </p:nvPr>
        </p:nvSpPr>
        <p:spPr>
          <a:xfrm>
            <a:off x="457200" y="1481138"/>
            <a:ext cx="8229600" cy="4691062"/>
          </a:xfrm>
        </p:spPr>
        <p:txBody>
          <a:bodyPr>
            <a:normAutofit fontScale="92500"/>
          </a:bodyPr>
          <a:lstStyle/>
          <a:p>
            <a:pPr>
              <a:defRPr/>
            </a:pPr>
            <a:r>
              <a:rPr lang="en-US" dirty="0" smtClean="0"/>
              <a:t>Medical Records </a:t>
            </a:r>
          </a:p>
          <a:p>
            <a:pPr>
              <a:defRPr/>
            </a:pPr>
            <a:r>
              <a:rPr lang="en-US" dirty="0" smtClean="0"/>
              <a:t>Safety and Security </a:t>
            </a:r>
          </a:p>
          <a:p>
            <a:pPr>
              <a:defRPr/>
            </a:pPr>
            <a:r>
              <a:rPr lang="en-US" dirty="0" smtClean="0"/>
              <a:t>D.C. Code § 23-1903 </a:t>
            </a:r>
          </a:p>
          <a:p>
            <a:pPr lvl="1">
              <a:defRPr/>
            </a:pPr>
            <a:r>
              <a:rPr lang="en-US" sz="2180" dirty="0" smtClean="0"/>
              <a:t>Appropriate safeguards to minimize  the contact that may occur between the victim and the victim’s family with the accused or the </a:t>
            </a:r>
            <a:r>
              <a:rPr lang="en-US" sz="2180" dirty="0" err="1" smtClean="0"/>
              <a:t>accused’s</a:t>
            </a:r>
            <a:r>
              <a:rPr lang="en-US" sz="2180" dirty="0" smtClean="0"/>
              <a:t> family and defense witnesses.</a:t>
            </a:r>
          </a:p>
          <a:p>
            <a:pPr lvl="1">
              <a:defRPr/>
            </a:pPr>
            <a:r>
              <a:rPr lang="en-US" sz="2180" dirty="0" smtClean="0"/>
              <a:t>The accused or defendant, or his/her attorney or another person acting on behalf of the accused or defendant shall clearly identify himself or herself as being a representative of the accused or defendant.</a:t>
            </a:r>
          </a:p>
          <a:p>
            <a:pPr lvl="1">
              <a:defRPr/>
            </a:pPr>
            <a:r>
              <a:rPr lang="en-US" sz="2180" dirty="0" smtClean="0"/>
              <a:t>A victim’s property held for evidence should be maintained in good condition and returned when it is no longer needed.</a:t>
            </a:r>
            <a:endParaRPr lang="en-US" sz="2180" dirty="0"/>
          </a:p>
        </p:txBody>
      </p:sp>
      <p:sp>
        <p:nvSpPr>
          <p:cNvPr id="29700"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22C47A9-BE6D-4024-B5C3-9A2BA3E77DBC}" type="slidenum">
              <a:rPr lang="en-US" smtClean="0">
                <a:latin typeface="Times New Roman" pitchFamily="18" charset="0"/>
              </a:rPr>
              <a:pPr/>
              <a:t>21</a:t>
            </a:fld>
            <a:endParaRPr lang="en-US" smtClean="0">
              <a:latin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1"/>
          <p:cNvSpPr>
            <a:spLocks noGrp="1"/>
          </p:cNvSpPr>
          <p:nvPr>
            <p:ph idx="1"/>
          </p:nvPr>
        </p:nvSpPr>
        <p:spPr/>
        <p:txBody>
          <a:bodyPr/>
          <a:lstStyle/>
          <a:p>
            <a:r>
              <a:rPr lang="en-US" b="1" i="1" smtClean="0"/>
              <a:t>Juvenile Cases: </a:t>
            </a:r>
          </a:p>
          <a:p>
            <a:pPr lvl="1"/>
            <a:r>
              <a:rPr lang="en-US" smtClean="0"/>
              <a:t>Notice to victims </a:t>
            </a:r>
          </a:p>
          <a:p>
            <a:pPr lvl="1"/>
            <a:r>
              <a:rPr lang="en-US" smtClean="0"/>
              <a:t>Right to speak </a:t>
            </a:r>
          </a:p>
          <a:p>
            <a:pPr lvl="1"/>
            <a:r>
              <a:rPr lang="en-US" smtClean="0"/>
              <a:t>Right to attend hearings and receive information</a:t>
            </a:r>
          </a:p>
          <a:p>
            <a:pPr lvl="1"/>
            <a:r>
              <a:rPr lang="en-US" smtClean="0"/>
              <a:t>Exceptions to juvenile confidentiality statutes</a:t>
            </a:r>
          </a:p>
          <a:p>
            <a:r>
              <a:rPr lang="en-US" b="1" i="1" smtClean="0"/>
              <a:t>Adult Cases</a:t>
            </a:r>
            <a:r>
              <a:rPr lang="en-US" b="1" smtClean="0"/>
              <a:t>: </a:t>
            </a:r>
          </a:p>
          <a:p>
            <a:pPr lvl="1"/>
            <a:r>
              <a:rPr lang="en-US" smtClean="0"/>
              <a:t>Notice to Crime Victims </a:t>
            </a:r>
          </a:p>
          <a:p>
            <a:pPr lvl="1"/>
            <a:r>
              <a:rPr lang="en-US" smtClean="0"/>
              <a:t>Right to be present (D.C. Code)</a:t>
            </a:r>
          </a:p>
          <a:p>
            <a:pPr lvl="1"/>
            <a:r>
              <a:rPr lang="en-US" smtClean="0"/>
              <a:t>Right not to be excluded (CVRA)  </a:t>
            </a:r>
          </a:p>
          <a:p>
            <a:pPr lvl="1"/>
            <a:r>
              <a:rPr lang="en-US" smtClean="0"/>
              <a:t>Right to be heard  (CVRA)</a:t>
            </a:r>
          </a:p>
          <a:p>
            <a:pPr lvl="1"/>
            <a:r>
              <a:rPr lang="en-US" smtClean="0"/>
              <a:t>Right to submit written statement (D.C. Code) </a:t>
            </a:r>
          </a:p>
        </p:txBody>
      </p:sp>
      <p:sp>
        <p:nvSpPr>
          <p:cNvPr id="3" name="Title 2"/>
          <p:cNvSpPr>
            <a:spLocks noGrp="1"/>
          </p:cNvSpPr>
          <p:nvPr>
            <p:ph type="title"/>
          </p:nvPr>
        </p:nvSpPr>
        <p:spPr/>
        <p:txBody>
          <a:bodyPr/>
          <a:lstStyle/>
          <a:p>
            <a:pPr>
              <a:defRPr/>
            </a:pPr>
            <a:r>
              <a:rPr lang="en-US" dirty="0" smtClean="0">
                <a:solidFill>
                  <a:srgbClr val="FF0066"/>
                </a:solidFill>
              </a:rPr>
              <a:t>Arraignment and New Referrals</a:t>
            </a:r>
            <a:endParaRPr lang="en-US" dirty="0">
              <a:solidFill>
                <a:srgbClr val="FF0066"/>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1"/>
          <p:cNvSpPr>
            <a:spLocks noGrp="1"/>
          </p:cNvSpPr>
          <p:nvPr>
            <p:ph idx="1"/>
          </p:nvPr>
        </p:nvSpPr>
        <p:spPr/>
        <p:txBody>
          <a:bodyPr/>
          <a:lstStyle/>
          <a:p>
            <a:r>
              <a:rPr lang="en-US" b="1" smtClean="0"/>
              <a:t>Types of hearings</a:t>
            </a:r>
            <a:r>
              <a:rPr lang="en-US" smtClean="0"/>
              <a:t>: </a:t>
            </a:r>
          </a:p>
          <a:p>
            <a:pPr lvl="1"/>
            <a:r>
              <a:rPr lang="en-US" smtClean="0"/>
              <a:t>Preliminary/Detention/Probable Cause </a:t>
            </a:r>
          </a:p>
          <a:p>
            <a:pPr lvl="1"/>
            <a:r>
              <a:rPr lang="en-US" smtClean="0"/>
              <a:t>Status</a:t>
            </a:r>
          </a:p>
          <a:p>
            <a:pPr lvl="1"/>
            <a:r>
              <a:rPr lang="en-US" smtClean="0"/>
              <a:t>Plea</a:t>
            </a:r>
          </a:p>
          <a:p>
            <a:pPr lvl="1"/>
            <a:r>
              <a:rPr lang="en-US" smtClean="0"/>
              <a:t>Sentencing/Disposition</a:t>
            </a:r>
          </a:p>
          <a:p>
            <a:pPr lvl="1"/>
            <a:r>
              <a:rPr lang="en-US" smtClean="0"/>
              <a:t>Record Sealing</a:t>
            </a:r>
          </a:p>
          <a:p>
            <a:r>
              <a:rPr lang="en-US" b="1" smtClean="0"/>
              <a:t>Right to Support </a:t>
            </a:r>
          </a:p>
          <a:p>
            <a:r>
              <a:rPr lang="en-US" b="1" smtClean="0"/>
              <a:t>Right to Attend </a:t>
            </a:r>
          </a:p>
          <a:p>
            <a:pPr lvl="1"/>
            <a:r>
              <a:rPr lang="en-US" smtClean="0"/>
              <a:t>Rule on Witnesses </a:t>
            </a:r>
          </a:p>
          <a:p>
            <a:r>
              <a:rPr lang="en-US" b="1" smtClean="0"/>
              <a:t>Right to be Heard  </a:t>
            </a:r>
          </a:p>
        </p:txBody>
      </p:sp>
      <p:sp>
        <p:nvSpPr>
          <p:cNvPr id="3" name="Title 2"/>
          <p:cNvSpPr>
            <a:spLocks noGrp="1"/>
          </p:cNvSpPr>
          <p:nvPr>
            <p:ph type="title"/>
          </p:nvPr>
        </p:nvSpPr>
        <p:spPr/>
        <p:txBody>
          <a:bodyPr/>
          <a:lstStyle/>
          <a:p>
            <a:pPr>
              <a:defRPr/>
            </a:pPr>
            <a:r>
              <a:rPr lang="en-US" dirty="0" smtClean="0">
                <a:solidFill>
                  <a:srgbClr val="FF0066"/>
                </a:solidFill>
              </a:rPr>
              <a:t>Juvenile vs. Adult  Hearings </a:t>
            </a:r>
            <a:endParaRPr lang="en-US" dirty="0">
              <a:solidFill>
                <a:srgbClr val="FF0066"/>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1"/>
          <p:cNvSpPr>
            <a:spLocks noGrp="1"/>
          </p:cNvSpPr>
          <p:nvPr>
            <p:ph idx="1"/>
          </p:nvPr>
        </p:nvSpPr>
        <p:spPr/>
        <p:txBody>
          <a:bodyPr/>
          <a:lstStyle/>
          <a:p>
            <a:r>
              <a:rPr lang="en-US" b="1" smtClean="0"/>
              <a:t>Juvenile:</a:t>
            </a:r>
          </a:p>
          <a:p>
            <a:pPr lvl="1"/>
            <a:r>
              <a:rPr lang="en-US" smtClean="0"/>
              <a:t>Right to attend</a:t>
            </a:r>
          </a:p>
          <a:p>
            <a:pPr lvl="1"/>
            <a:r>
              <a:rPr lang="en-US" smtClean="0"/>
              <a:t>Right to presence of a support person for victim or eyewitness </a:t>
            </a:r>
          </a:p>
          <a:p>
            <a:r>
              <a:rPr lang="en-US" b="1" smtClean="0"/>
              <a:t>Adult</a:t>
            </a:r>
            <a:r>
              <a:rPr lang="en-US" smtClean="0"/>
              <a:t> :</a:t>
            </a:r>
          </a:p>
          <a:p>
            <a:pPr lvl="1"/>
            <a:r>
              <a:rPr lang="en-US" smtClean="0"/>
              <a:t>Right to be present at all proceedings related to the offense (D.C. Crime Victims’ Bill of Rights) </a:t>
            </a:r>
          </a:p>
          <a:p>
            <a:pPr lvl="2"/>
            <a:r>
              <a:rPr lang="en-US" smtClean="0"/>
              <a:t>If objection, court must make findings </a:t>
            </a:r>
          </a:p>
          <a:p>
            <a:pPr lvl="2"/>
            <a:r>
              <a:rPr lang="en-US" smtClean="0"/>
              <a:t>Rule on Witnesses </a:t>
            </a:r>
          </a:p>
          <a:p>
            <a:pPr lvl="1"/>
            <a:r>
              <a:rPr lang="en-US" smtClean="0"/>
              <a:t>Right not to be excluded (CVRA) </a:t>
            </a:r>
          </a:p>
          <a:p>
            <a:pPr lvl="2"/>
            <a:r>
              <a:rPr lang="en-US" smtClean="0"/>
              <a:t>Court must make findings </a:t>
            </a:r>
          </a:p>
          <a:p>
            <a:pPr lvl="1"/>
            <a:r>
              <a:rPr lang="en-US" smtClean="0"/>
              <a:t>Right to separate waiting areas</a:t>
            </a:r>
          </a:p>
          <a:p>
            <a:pPr lvl="1"/>
            <a:endParaRPr lang="en-US" smtClean="0"/>
          </a:p>
          <a:p>
            <a:pPr lvl="1"/>
            <a:endParaRPr lang="en-US" smtClean="0"/>
          </a:p>
        </p:txBody>
      </p:sp>
      <p:sp>
        <p:nvSpPr>
          <p:cNvPr id="3" name="Title 2"/>
          <p:cNvSpPr>
            <a:spLocks noGrp="1"/>
          </p:cNvSpPr>
          <p:nvPr>
            <p:ph type="title"/>
          </p:nvPr>
        </p:nvSpPr>
        <p:spPr/>
        <p:txBody>
          <a:bodyPr>
            <a:normAutofit fontScale="90000"/>
          </a:bodyPr>
          <a:lstStyle/>
          <a:p>
            <a:pPr>
              <a:defRPr/>
            </a:pPr>
            <a:r>
              <a:rPr lang="en-US" dirty="0" smtClean="0">
                <a:solidFill>
                  <a:srgbClr val="FF0066"/>
                </a:solidFill>
              </a:rPr>
              <a:t>Trial and Other Court Proceedings</a:t>
            </a:r>
            <a:endParaRPr lang="en-US" dirty="0">
              <a:solidFill>
                <a:srgbClr val="FF0066"/>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1"/>
          <p:cNvSpPr>
            <a:spLocks noGrp="1"/>
          </p:cNvSpPr>
          <p:nvPr>
            <p:ph idx="1"/>
          </p:nvPr>
        </p:nvSpPr>
        <p:spPr/>
        <p:txBody>
          <a:bodyPr/>
          <a:lstStyle/>
          <a:p>
            <a:r>
              <a:rPr lang="en-US" b="1" smtClean="0"/>
              <a:t>Juvenile Matters </a:t>
            </a:r>
          </a:p>
          <a:p>
            <a:pPr lvl="1"/>
            <a:r>
              <a:rPr lang="en-US" smtClean="0"/>
              <a:t>Right to Attend </a:t>
            </a:r>
          </a:p>
          <a:p>
            <a:pPr lvl="1"/>
            <a:r>
              <a:rPr lang="en-US" smtClean="0"/>
              <a:t>Right to Obtain Information </a:t>
            </a:r>
          </a:p>
          <a:p>
            <a:pPr lvl="1"/>
            <a:endParaRPr lang="en-US" smtClean="0"/>
          </a:p>
          <a:p>
            <a:r>
              <a:rPr lang="en-US" b="1" smtClean="0"/>
              <a:t>Adult Criminal Cases </a:t>
            </a:r>
          </a:p>
          <a:p>
            <a:pPr lvl="1"/>
            <a:r>
              <a:rPr lang="en-US" smtClean="0"/>
              <a:t>Right to Confer</a:t>
            </a:r>
          </a:p>
          <a:p>
            <a:pPr lvl="1"/>
            <a:r>
              <a:rPr lang="en-US" smtClean="0"/>
              <a:t>Right to Attend </a:t>
            </a:r>
          </a:p>
          <a:p>
            <a:pPr lvl="1"/>
            <a:r>
              <a:rPr lang="en-US" smtClean="0"/>
              <a:t>Right to be Heard (CVRA) </a:t>
            </a:r>
          </a:p>
          <a:p>
            <a:endParaRPr lang="en-US" smtClean="0"/>
          </a:p>
          <a:p>
            <a:r>
              <a:rPr lang="en-US" b="1" smtClean="0"/>
              <a:t>Presentence Report</a:t>
            </a:r>
          </a:p>
          <a:p>
            <a:pPr lvl="1"/>
            <a:r>
              <a:rPr lang="en-US" smtClean="0"/>
              <a:t>Contact by PSR Writer</a:t>
            </a:r>
          </a:p>
          <a:p>
            <a:pPr lvl="1"/>
            <a:r>
              <a:rPr lang="en-US" smtClean="0"/>
              <a:t>Contact by CSS Worker </a:t>
            </a:r>
          </a:p>
          <a:p>
            <a:pPr lvl="1">
              <a:buFont typeface="Verdana" pitchFamily="34" charset="0"/>
              <a:buNone/>
            </a:pPr>
            <a:endParaRPr lang="en-US" smtClean="0"/>
          </a:p>
          <a:p>
            <a:pPr lvl="1"/>
            <a:endParaRPr lang="en-US" smtClean="0"/>
          </a:p>
          <a:p>
            <a:pPr lvl="1"/>
            <a:endParaRPr lang="en-US" smtClean="0"/>
          </a:p>
        </p:txBody>
      </p:sp>
      <p:sp>
        <p:nvSpPr>
          <p:cNvPr id="3" name="Title 2"/>
          <p:cNvSpPr>
            <a:spLocks noGrp="1"/>
          </p:cNvSpPr>
          <p:nvPr>
            <p:ph type="title"/>
          </p:nvPr>
        </p:nvSpPr>
        <p:spPr/>
        <p:txBody>
          <a:bodyPr/>
          <a:lstStyle/>
          <a:p>
            <a:pPr>
              <a:defRPr/>
            </a:pPr>
            <a:r>
              <a:rPr lang="en-US" dirty="0" smtClean="0">
                <a:solidFill>
                  <a:srgbClr val="FF0066"/>
                </a:solidFill>
              </a:rPr>
              <a:t>Disposition/Plea Hearings </a:t>
            </a:r>
            <a:endParaRPr lang="en-US" dirty="0">
              <a:solidFill>
                <a:srgbClr val="FF0066"/>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1"/>
          <p:cNvSpPr>
            <a:spLocks noGrp="1"/>
          </p:cNvSpPr>
          <p:nvPr>
            <p:ph idx="1"/>
          </p:nvPr>
        </p:nvSpPr>
        <p:spPr/>
        <p:txBody>
          <a:bodyPr>
            <a:normAutofit fontScale="77500" lnSpcReduction="20000"/>
          </a:bodyPr>
          <a:lstStyle/>
          <a:p>
            <a:pPr eaLnBrk="1" hangingPunct="1">
              <a:buFont typeface="Arial" charset="0"/>
              <a:buChar char="•"/>
              <a:defRPr/>
            </a:pPr>
            <a:r>
              <a:rPr lang="en-US" b="1" dirty="0" smtClean="0"/>
              <a:t>Disposition Hearings:</a:t>
            </a:r>
          </a:p>
          <a:p>
            <a:pPr eaLnBrk="1" hangingPunct="1">
              <a:buFont typeface="Arial" charset="0"/>
              <a:buChar char="•"/>
              <a:defRPr/>
            </a:pPr>
            <a:endParaRPr lang="en-US" b="1" dirty="0" smtClean="0"/>
          </a:p>
          <a:p>
            <a:pPr lvl="1" eaLnBrk="1" hangingPunct="1">
              <a:buFont typeface="Arial" charset="0"/>
              <a:buChar char="•"/>
              <a:defRPr/>
            </a:pPr>
            <a:r>
              <a:rPr lang="en-US" dirty="0" smtClean="0"/>
              <a:t>Pre-Disposition Report </a:t>
            </a:r>
          </a:p>
          <a:p>
            <a:pPr lvl="1" eaLnBrk="1" hangingPunct="1">
              <a:buFont typeface="Arial" charset="0"/>
              <a:buChar char="•"/>
              <a:defRPr/>
            </a:pPr>
            <a:r>
              <a:rPr lang="en-US" dirty="0" smtClean="0"/>
              <a:t>Right to support during proceedings </a:t>
            </a:r>
          </a:p>
          <a:p>
            <a:pPr lvl="1" eaLnBrk="1" hangingPunct="1">
              <a:buFont typeface="Arial" charset="0"/>
              <a:buChar char="•"/>
              <a:defRPr/>
            </a:pPr>
            <a:r>
              <a:rPr lang="en-US" dirty="0" smtClean="0"/>
              <a:t>Right to submit Victim Impact Statement</a:t>
            </a:r>
          </a:p>
          <a:p>
            <a:pPr lvl="1" eaLnBrk="1" hangingPunct="1">
              <a:buFont typeface="Arial" charset="0"/>
              <a:buChar char="•"/>
              <a:defRPr/>
            </a:pPr>
            <a:r>
              <a:rPr lang="en-US" dirty="0" smtClean="0"/>
              <a:t>Inclusion of Victim Impact Statement </a:t>
            </a:r>
          </a:p>
          <a:p>
            <a:pPr lvl="1" eaLnBrk="1" hangingPunct="1">
              <a:buFont typeface="Arial" charset="0"/>
              <a:buChar char="•"/>
              <a:defRPr/>
            </a:pPr>
            <a:r>
              <a:rPr lang="en-US" dirty="0" smtClean="0"/>
              <a:t>Judge’s consideration of Victim Impact Statement </a:t>
            </a:r>
          </a:p>
          <a:p>
            <a:pPr lvl="1" eaLnBrk="1" hangingPunct="1">
              <a:buFont typeface="Arial" charset="0"/>
              <a:buChar char="•"/>
              <a:defRPr/>
            </a:pPr>
            <a:endParaRPr lang="en-US" dirty="0" smtClean="0"/>
          </a:p>
          <a:p>
            <a:pPr eaLnBrk="1" hangingPunct="1">
              <a:buFont typeface="Arial" charset="0"/>
              <a:buChar char="•"/>
              <a:defRPr/>
            </a:pPr>
            <a:r>
              <a:rPr lang="en-US" b="1" dirty="0" smtClean="0"/>
              <a:t>Sentencing Hearings: </a:t>
            </a:r>
          </a:p>
          <a:p>
            <a:pPr eaLnBrk="1" hangingPunct="1">
              <a:buFont typeface="Arial" charset="0"/>
              <a:buChar char="•"/>
              <a:defRPr/>
            </a:pPr>
            <a:endParaRPr lang="en-US" b="1" dirty="0" smtClean="0"/>
          </a:p>
          <a:p>
            <a:pPr lvl="1" eaLnBrk="1" hangingPunct="1">
              <a:buFont typeface="Arial" charset="0"/>
              <a:buChar char="–"/>
              <a:defRPr/>
            </a:pPr>
            <a:r>
              <a:rPr lang="en-US" dirty="0" smtClean="0"/>
              <a:t>Pre-Sentencing Report</a:t>
            </a:r>
          </a:p>
          <a:p>
            <a:pPr lvl="2" eaLnBrk="1" hangingPunct="1">
              <a:buFont typeface="Arial" charset="0"/>
              <a:buChar char="•"/>
              <a:defRPr/>
            </a:pPr>
            <a:r>
              <a:rPr lang="en-US" dirty="0" smtClean="0"/>
              <a:t>Right to submit a Victim Impact Statement</a:t>
            </a:r>
          </a:p>
          <a:p>
            <a:pPr lvl="2" eaLnBrk="1" hangingPunct="1">
              <a:buFont typeface="Arial" charset="0"/>
              <a:buChar char="•"/>
              <a:defRPr/>
            </a:pPr>
            <a:r>
              <a:rPr lang="en-US" dirty="0" smtClean="0"/>
              <a:t>Inclusion of Victim Impact Statement in PSR </a:t>
            </a:r>
          </a:p>
          <a:p>
            <a:pPr lvl="2" eaLnBrk="1" hangingPunct="1">
              <a:buFont typeface="Arial" charset="0"/>
              <a:buChar char="•"/>
              <a:defRPr/>
            </a:pPr>
            <a:r>
              <a:rPr lang="en-US" dirty="0" smtClean="0"/>
              <a:t>Community Impact Statements </a:t>
            </a:r>
          </a:p>
          <a:p>
            <a:pPr lvl="2" eaLnBrk="1" hangingPunct="1">
              <a:buFont typeface="Arial" charset="0"/>
              <a:buChar char="•"/>
              <a:defRPr/>
            </a:pPr>
            <a:endParaRPr lang="en-US" dirty="0" smtClean="0"/>
          </a:p>
          <a:p>
            <a:pPr lvl="1" eaLnBrk="1" hangingPunct="1">
              <a:buFont typeface="Arial" charset="0"/>
              <a:buChar char="–"/>
              <a:defRPr/>
            </a:pPr>
            <a:r>
              <a:rPr lang="en-US" dirty="0" smtClean="0"/>
              <a:t>Right to be heard at the Sentencing Hearing </a:t>
            </a:r>
          </a:p>
          <a:p>
            <a:pPr lvl="1" eaLnBrk="1" hangingPunct="1">
              <a:buFont typeface="Arial" charset="0"/>
              <a:buChar char="–"/>
              <a:defRPr/>
            </a:pPr>
            <a:endParaRPr lang="en-US" dirty="0" smtClean="0"/>
          </a:p>
        </p:txBody>
      </p:sp>
      <p:sp>
        <p:nvSpPr>
          <p:cNvPr id="3" name="Title 2"/>
          <p:cNvSpPr>
            <a:spLocks noGrp="1"/>
          </p:cNvSpPr>
          <p:nvPr>
            <p:ph type="title"/>
          </p:nvPr>
        </p:nvSpPr>
        <p:spPr/>
        <p:txBody>
          <a:bodyPr/>
          <a:lstStyle/>
          <a:p>
            <a:pPr>
              <a:defRPr/>
            </a:pPr>
            <a:r>
              <a:rPr lang="en-US" dirty="0" smtClean="0">
                <a:solidFill>
                  <a:srgbClr val="FF0066"/>
                </a:solidFill>
              </a:rPr>
              <a:t>Disposition and Sentencing </a:t>
            </a:r>
            <a:endParaRPr lang="en-US" dirty="0">
              <a:solidFill>
                <a:srgbClr val="FF0066"/>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1"/>
          <p:cNvSpPr>
            <a:spLocks noGrp="1"/>
          </p:cNvSpPr>
          <p:nvPr>
            <p:ph idx="1"/>
          </p:nvPr>
        </p:nvSpPr>
        <p:spPr>
          <a:xfrm>
            <a:off x="533400" y="1295400"/>
            <a:ext cx="8229600" cy="4525963"/>
          </a:xfrm>
        </p:spPr>
        <p:txBody>
          <a:bodyPr/>
          <a:lstStyle/>
          <a:p>
            <a:pPr>
              <a:defRPr/>
            </a:pPr>
            <a:r>
              <a:rPr lang="en-US" sz="2150" dirty="0" smtClean="0"/>
              <a:t>Division may order a parent or guardian of a child, a child, or both to make restitution to:</a:t>
            </a:r>
          </a:p>
          <a:p>
            <a:pPr lvl="1">
              <a:defRPr/>
            </a:pPr>
            <a:r>
              <a:rPr lang="en-US" sz="2150" dirty="0" smtClean="0"/>
              <a:t> (A) The victim; </a:t>
            </a:r>
          </a:p>
          <a:p>
            <a:pPr lvl="1">
              <a:defRPr/>
            </a:pPr>
            <a:r>
              <a:rPr lang="en-US" sz="2150" dirty="0" smtClean="0"/>
              <a:t> (B)  Any governmental entity; </a:t>
            </a:r>
          </a:p>
          <a:p>
            <a:pPr lvl="1">
              <a:defRPr/>
            </a:pPr>
            <a:r>
              <a:rPr lang="en-US" sz="2150" dirty="0" smtClean="0"/>
              <a:t> ( C) A third-party </a:t>
            </a:r>
            <a:r>
              <a:rPr lang="en-US" sz="2150" dirty="0" err="1" smtClean="0"/>
              <a:t>payor</a:t>
            </a:r>
            <a:r>
              <a:rPr lang="en-US" sz="2150" dirty="0" smtClean="0"/>
              <a:t>, including an insurer, that has compensated the victim for a property loss as a result of the crime.</a:t>
            </a:r>
          </a:p>
          <a:p>
            <a:pPr>
              <a:defRPr/>
            </a:pPr>
            <a:r>
              <a:rPr lang="en-US" sz="2090" dirty="0" smtClean="0"/>
              <a:t>Restitution may be ordered for property that has been stolen or destroyed and for medical, dental, funeral and mental health counseling expenses </a:t>
            </a:r>
          </a:p>
          <a:p>
            <a:pPr>
              <a:defRPr/>
            </a:pPr>
            <a:r>
              <a:rPr lang="en-US" sz="2090" dirty="0" smtClean="0"/>
              <a:t>A restitution hearing to determine liability of a parent, guardian, child or both shall be held within 30 days of the disposition hearing. </a:t>
            </a:r>
          </a:p>
          <a:p>
            <a:pPr>
              <a:defRPr/>
            </a:pPr>
            <a:r>
              <a:rPr lang="en-US" sz="2090" dirty="0" smtClean="0"/>
              <a:t>Director of Social Services is responsible for monitoring the collection and disbursement of periodic or installment restitution. </a:t>
            </a:r>
          </a:p>
          <a:p>
            <a:pPr>
              <a:defRPr/>
            </a:pPr>
            <a:endParaRPr lang="en-US" sz="2090" dirty="0" smtClean="0"/>
          </a:p>
        </p:txBody>
      </p:sp>
      <p:sp>
        <p:nvSpPr>
          <p:cNvPr id="3" name="Title 2"/>
          <p:cNvSpPr>
            <a:spLocks noGrp="1"/>
          </p:cNvSpPr>
          <p:nvPr>
            <p:ph type="title"/>
          </p:nvPr>
        </p:nvSpPr>
        <p:spPr/>
        <p:txBody>
          <a:bodyPr>
            <a:noAutofit/>
          </a:bodyPr>
          <a:lstStyle/>
          <a:p>
            <a:pPr>
              <a:defRPr/>
            </a:pPr>
            <a:r>
              <a:rPr lang="en-US" sz="3340" dirty="0" smtClean="0">
                <a:solidFill>
                  <a:srgbClr val="FF0066"/>
                </a:solidFill>
              </a:rPr>
              <a:t>Restitution – Juvenile Cases</a:t>
            </a:r>
            <a:br>
              <a:rPr lang="en-US" sz="3340" dirty="0" smtClean="0">
                <a:solidFill>
                  <a:srgbClr val="FF0066"/>
                </a:solidFill>
              </a:rPr>
            </a:br>
            <a:r>
              <a:rPr lang="en-US" sz="3340" dirty="0" smtClean="0">
                <a:solidFill>
                  <a:srgbClr val="FF0066"/>
                </a:solidFill>
              </a:rPr>
              <a:t>§ 16-2320.01 </a:t>
            </a:r>
            <a:endParaRPr lang="en-US" sz="3340" dirty="0">
              <a:solidFill>
                <a:srgbClr val="FF0066"/>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a:defRPr/>
            </a:pPr>
            <a:r>
              <a:rPr lang="en-US" dirty="0" smtClean="0">
                <a:solidFill>
                  <a:srgbClr val="FF0066"/>
                </a:solidFill>
              </a:rPr>
              <a:t>Restitution – Adult Cases </a:t>
            </a:r>
          </a:p>
        </p:txBody>
      </p:sp>
      <p:sp>
        <p:nvSpPr>
          <p:cNvPr id="3" name="Content Placeholder 2"/>
          <p:cNvSpPr>
            <a:spLocks noGrp="1"/>
          </p:cNvSpPr>
          <p:nvPr>
            <p:ph idx="1"/>
          </p:nvPr>
        </p:nvSpPr>
        <p:spPr>
          <a:xfrm>
            <a:off x="685800" y="1524000"/>
            <a:ext cx="7772400" cy="4114800"/>
          </a:xfrm>
        </p:spPr>
        <p:txBody>
          <a:bodyPr>
            <a:normAutofit fontScale="77500" lnSpcReduction="20000"/>
          </a:bodyPr>
          <a:lstStyle/>
          <a:p>
            <a:pPr>
              <a:defRPr/>
            </a:pPr>
            <a:r>
              <a:rPr lang="en-US" dirty="0" smtClean="0"/>
              <a:t>D.C. Code § 16-711 </a:t>
            </a:r>
          </a:p>
          <a:p>
            <a:pPr lvl="1">
              <a:defRPr/>
            </a:pPr>
            <a:endParaRPr lang="en-US" sz="2500" dirty="0" smtClean="0"/>
          </a:p>
          <a:p>
            <a:pPr lvl="1">
              <a:defRPr/>
            </a:pPr>
            <a:r>
              <a:rPr lang="en-US" sz="2500" dirty="0" smtClean="0"/>
              <a:t>Court “may, in addition to any other sentence imposed as a condition of probation or as a sentence itself, require a person convicted of any offense to make reasonable restitution or reparation.”</a:t>
            </a:r>
          </a:p>
          <a:p>
            <a:pPr lvl="1">
              <a:defRPr/>
            </a:pPr>
            <a:endParaRPr lang="en-US" sz="2500" dirty="0" smtClean="0"/>
          </a:p>
          <a:p>
            <a:pPr lvl="1">
              <a:defRPr/>
            </a:pPr>
            <a:r>
              <a:rPr lang="en-US" sz="2500" dirty="0" smtClean="0"/>
              <a:t>Court shall consider: number of victims, actual damage of each victim, resources of the defendant, his/her ability to earn money; and his/her number of dependents.  </a:t>
            </a:r>
          </a:p>
          <a:p>
            <a:pPr lvl="1">
              <a:defRPr/>
            </a:pPr>
            <a:endParaRPr lang="en-US" sz="2500" dirty="0" smtClean="0"/>
          </a:p>
          <a:p>
            <a:pPr>
              <a:defRPr/>
            </a:pPr>
            <a:r>
              <a:rPr lang="en-US" sz="2860" dirty="0" smtClean="0"/>
              <a:t>Graffiti: § 22-3312</a:t>
            </a:r>
          </a:p>
          <a:p>
            <a:pPr>
              <a:defRPr/>
            </a:pPr>
            <a:r>
              <a:rPr lang="en-US" sz="2860" dirty="0" smtClean="0"/>
              <a:t>Identity Theft: § 22-3227.04</a:t>
            </a:r>
          </a:p>
          <a:p>
            <a:pPr>
              <a:defRPr/>
            </a:pPr>
            <a:r>
              <a:rPr lang="en-US" sz="2860" dirty="0" smtClean="0"/>
              <a:t>Insurance Fraud: § 22-3225.05</a:t>
            </a:r>
            <a:endParaRPr lang="en-US" sz="2860" dirty="0"/>
          </a:p>
        </p:txBody>
      </p:sp>
      <p:sp>
        <p:nvSpPr>
          <p:cNvPr id="3686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EF0B731-40EE-4E9F-9CE0-EDFB7B3E8DC4}" type="slidenum">
              <a:rPr lang="en-US" smtClean="0">
                <a:latin typeface="Times New Roman" pitchFamily="18" charset="0"/>
              </a:rPr>
              <a:pPr/>
              <a:t>28</a:t>
            </a:fld>
            <a:endParaRPr lang="en-US" smtClean="0">
              <a:latin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r>
              <a:rPr lang="en-US" sz="3000" smtClean="0"/>
              <a:t>Right to Attend Post-Disposition Hearings </a:t>
            </a:r>
          </a:p>
          <a:p>
            <a:endParaRPr lang="en-US" sz="3000" smtClean="0"/>
          </a:p>
          <a:p>
            <a:r>
              <a:rPr lang="en-US" sz="3000" smtClean="0"/>
              <a:t>Right to Information </a:t>
            </a:r>
          </a:p>
          <a:p>
            <a:endParaRPr lang="en-US" sz="3000" smtClean="0"/>
          </a:p>
          <a:p>
            <a:r>
              <a:rPr lang="en-US" sz="3000" smtClean="0"/>
              <a:t>Limitations on the Ability of CSS and DYRS to Informally Close Cases </a:t>
            </a:r>
          </a:p>
        </p:txBody>
      </p:sp>
      <p:sp>
        <p:nvSpPr>
          <p:cNvPr id="3" name="Title 2"/>
          <p:cNvSpPr>
            <a:spLocks noGrp="1"/>
          </p:cNvSpPr>
          <p:nvPr>
            <p:ph type="title"/>
          </p:nvPr>
        </p:nvSpPr>
        <p:spPr/>
        <p:txBody>
          <a:bodyPr/>
          <a:lstStyle/>
          <a:p>
            <a:pPr>
              <a:defRPr/>
            </a:pPr>
            <a:r>
              <a:rPr lang="en-US" dirty="0" smtClean="0">
                <a:solidFill>
                  <a:srgbClr val="FF0066"/>
                </a:solidFill>
              </a:rPr>
              <a:t>Post-Disposition – Juvenile </a:t>
            </a:r>
            <a:endParaRPr lang="en-US" dirty="0">
              <a:solidFill>
                <a:srgbClr val="FF0066"/>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457200" y="1676400"/>
            <a:ext cx="8229600" cy="4525963"/>
          </a:xfrm>
        </p:spPr>
        <p:txBody>
          <a:bodyPr/>
          <a:lstStyle/>
          <a:p>
            <a:pPr eaLnBrk="1" hangingPunct="1"/>
            <a:r>
              <a:rPr lang="en-US" smtClean="0"/>
              <a:t>Which Systems Are Involved</a:t>
            </a:r>
          </a:p>
          <a:p>
            <a:pPr eaLnBrk="1" hangingPunct="1"/>
            <a:r>
              <a:rPr lang="en-US" smtClean="0"/>
              <a:t>Neglect – Parent Assault and Failure to Protect</a:t>
            </a:r>
          </a:p>
          <a:p>
            <a:pPr eaLnBrk="1" hangingPunct="1"/>
            <a:r>
              <a:rPr lang="en-US" smtClean="0"/>
              <a:t>Types of Crimes </a:t>
            </a:r>
          </a:p>
          <a:p>
            <a:pPr eaLnBrk="1" hangingPunct="1"/>
            <a:r>
              <a:rPr lang="en-US" smtClean="0"/>
              <a:t>Juvenile Offenses and Adult Offenses </a:t>
            </a:r>
          </a:p>
          <a:p>
            <a:pPr lvl="1" eaLnBrk="1" hangingPunct="1"/>
            <a:r>
              <a:rPr lang="en-US" smtClean="0"/>
              <a:t>Domestic Violence </a:t>
            </a:r>
          </a:p>
          <a:p>
            <a:pPr lvl="1" eaLnBrk="1" hangingPunct="1"/>
            <a:r>
              <a:rPr lang="en-US" smtClean="0"/>
              <a:t>Sexual Assault</a:t>
            </a:r>
          </a:p>
          <a:p>
            <a:pPr lvl="1" eaLnBrk="1" hangingPunct="1"/>
            <a:r>
              <a:rPr lang="en-US" smtClean="0"/>
              <a:t>ADW</a:t>
            </a:r>
          </a:p>
          <a:p>
            <a:pPr lvl="1" eaLnBrk="1" hangingPunct="1"/>
            <a:r>
              <a:rPr lang="en-US" smtClean="0"/>
              <a:t>Assault </a:t>
            </a:r>
          </a:p>
          <a:p>
            <a:pPr lvl="1" eaLnBrk="1" hangingPunct="1"/>
            <a:r>
              <a:rPr lang="en-US" smtClean="0"/>
              <a:t>Gun offenses</a:t>
            </a:r>
          </a:p>
          <a:p>
            <a:pPr lvl="1" eaLnBrk="1" hangingPunct="1"/>
            <a:r>
              <a:rPr lang="en-US" smtClean="0"/>
              <a:t>Child Abuse (criminal) </a:t>
            </a:r>
          </a:p>
          <a:p>
            <a:pPr lvl="1" eaLnBrk="1" hangingPunct="1"/>
            <a:r>
              <a:rPr lang="en-US" smtClean="0"/>
              <a:t>Child Neglect </a:t>
            </a:r>
          </a:p>
          <a:p>
            <a:pPr lvl="1" eaLnBrk="1" hangingPunct="1"/>
            <a:endParaRPr lang="en-US" smtClean="0"/>
          </a:p>
          <a:p>
            <a:pPr lvl="1" eaLnBrk="1" hangingPunct="1"/>
            <a:endParaRPr lang="en-US" smtClean="0"/>
          </a:p>
          <a:p>
            <a:pPr lvl="2" eaLnBrk="1" hangingPunct="1"/>
            <a:endParaRPr lang="en-US" smtClean="0"/>
          </a:p>
          <a:p>
            <a:pPr lvl="1" eaLnBrk="1" hangingPunct="1"/>
            <a:endParaRPr lang="en-US" smtClean="0"/>
          </a:p>
          <a:p>
            <a:pPr eaLnBrk="1" hangingPunct="1"/>
            <a:endParaRPr lang="en-US" smtClean="0"/>
          </a:p>
        </p:txBody>
      </p:sp>
      <p:sp>
        <p:nvSpPr>
          <p:cNvPr id="2" name="Title 1"/>
          <p:cNvSpPr>
            <a:spLocks noGrp="1"/>
          </p:cNvSpPr>
          <p:nvPr>
            <p:ph type="title"/>
          </p:nvPr>
        </p:nvSpPr>
        <p:spPr/>
        <p:txBody>
          <a:bodyPr>
            <a:noAutofit/>
          </a:bodyPr>
          <a:lstStyle/>
          <a:p>
            <a:pPr eaLnBrk="1" fontAlgn="auto" hangingPunct="1">
              <a:spcAft>
                <a:spcPts val="0"/>
              </a:spcAft>
              <a:defRPr/>
            </a:pPr>
            <a:r>
              <a:rPr lang="en-US" sz="4000" dirty="0" smtClean="0">
                <a:solidFill>
                  <a:srgbClr val="FF0066"/>
                </a:solidFill>
              </a:rPr>
              <a:t>DVD and Alternate Sexual    Assault Scenarios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1"/>
          <p:cNvSpPr>
            <a:spLocks noGrp="1"/>
          </p:cNvSpPr>
          <p:nvPr>
            <p:ph idx="1"/>
          </p:nvPr>
        </p:nvSpPr>
        <p:spPr/>
        <p:txBody>
          <a:bodyPr/>
          <a:lstStyle/>
          <a:p>
            <a:r>
              <a:rPr lang="en-US" sz="2800" smtClean="0"/>
              <a:t>Written statement at release or parole hearing of the victim’s opinion whether the defendant should be granted release or parole. </a:t>
            </a:r>
          </a:p>
          <a:p>
            <a:endParaRPr lang="en-US" sz="2800" smtClean="0"/>
          </a:p>
          <a:p>
            <a:r>
              <a:rPr lang="en-US" sz="2800" smtClean="0"/>
              <a:t>Crime victims have the right to make a statement at defendant’s record sealing hearings.</a:t>
            </a:r>
          </a:p>
        </p:txBody>
      </p:sp>
      <p:sp>
        <p:nvSpPr>
          <p:cNvPr id="3" name="Title 2"/>
          <p:cNvSpPr>
            <a:spLocks noGrp="1"/>
          </p:cNvSpPr>
          <p:nvPr>
            <p:ph type="title"/>
          </p:nvPr>
        </p:nvSpPr>
        <p:spPr/>
        <p:txBody>
          <a:bodyPr/>
          <a:lstStyle/>
          <a:p>
            <a:pPr>
              <a:defRPr/>
            </a:pPr>
            <a:r>
              <a:rPr lang="en-US" dirty="0" smtClean="0">
                <a:solidFill>
                  <a:srgbClr val="FF0066"/>
                </a:solidFill>
              </a:rPr>
              <a:t>Post-Disposition – Adult </a:t>
            </a:r>
            <a:endParaRPr lang="en-US" dirty="0">
              <a:solidFill>
                <a:srgbClr val="FF0066"/>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1"/>
          <p:cNvSpPr>
            <a:spLocks noGrp="1"/>
          </p:cNvSpPr>
          <p:nvPr>
            <p:ph idx="1"/>
          </p:nvPr>
        </p:nvSpPr>
        <p:spPr/>
        <p:txBody>
          <a:bodyPr/>
          <a:lstStyle/>
          <a:p>
            <a:pPr lvl="1"/>
            <a:r>
              <a:rPr lang="en-US" sz="2400" smtClean="0"/>
              <a:t>USOJ Attorney General Guidelines for Victim and Witness Assistance  </a:t>
            </a:r>
          </a:p>
          <a:p>
            <a:pPr lvl="1"/>
            <a:r>
              <a:rPr lang="en-US" sz="2400" smtClean="0"/>
              <a:t>BOP Responsibilities </a:t>
            </a:r>
          </a:p>
          <a:p>
            <a:pPr lvl="1"/>
            <a:r>
              <a:rPr lang="en-US" sz="2400" smtClean="0"/>
              <a:t>USPC Responsibilities </a:t>
            </a:r>
          </a:p>
          <a:p>
            <a:pPr lvl="1"/>
            <a:r>
              <a:rPr lang="en-US" sz="2400" smtClean="0"/>
              <a:t>Notification of Release, Furlough, and Escape</a:t>
            </a:r>
          </a:p>
          <a:p>
            <a:pPr lvl="1"/>
            <a:r>
              <a:rPr lang="en-US" sz="2400" smtClean="0"/>
              <a:t>Notice Relating to Revocation of Parole </a:t>
            </a:r>
          </a:p>
          <a:p>
            <a:pPr lvl="1"/>
            <a:r>
              <a:rPr lang="en-US" sz="2400" smtClean="0"/>
              <a:t>Right to be heard at Parole Hearings</a:t>
            </a:r>
          </a:p>
          <a:p>
            <a:pPr lvl="1"/>
            <a:r>
              <a:rPr lang="en-US" sz="2400" smtClean="0"/>
              <a:t>Notice regarding release of offender (no later than 30 days prior to release) </a:t>
            </a:r>
          </a:p>
          <a:p>
            <a:pPr lvl="1"/>
            <a:r>
              <a:rPr lang="en-US" sz="2400" smtClean="0"/>
              <a:t>Notice regarding death of inmate while in custody</a:t>
            </a:r>
          </a:p>
          <a:p>
            <a:pPr lvl="1"/>
            <a:r>
              <a:rPr lang="en-US" sz="2400" smtClean="0"/>
              <a:t>Transfer of Victim Impact Statement to supervising U.S. Probation Officer </a:t>
            </a:r>
          </a:p>
          <a:p>
            <a:endParaRPr lang="en-US" smtClean="0"/>
          </a:p>
        </p:txBody>
      </p:sp>
      <p:sp>
        <p:nvSpPr>
          <p:cNvPr id="3" name="Title 2"/>
          <p:cNvSpPr>
            <a:spLocks noGrp="1"/>
          </p:cNvSpPr>
          <p:nvPr>
            <p:ph type="title"/>
          </p:nvPr>
        </p:nvSpPr>
        <p:spPr/>
        <p:txBody>
          <a:bodyPr/>
          <a:lstStyle/>
          <a:p>
            <a:pPr>
              <a:defRPr/>
            </a:pPr>
            <a:r>
              <a:rPr lang="en-US" dirty="0" smtClean="0">
                <a:solidFill>
                  <a:srgbClr val="FF0066"/>
                </a:solidFill>
              </a:rPr>
              <a:t>Corrections Stage </a:t>
            </a:r>
            <a:endParaRPr lang="en-US" dirty="0">
              <a:solidFill>
                <a:srgbClr val="FF0066"/>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a:xfrm>
            <a:off x="533400" y="473075"/>
            <a:ext cx="8153400" cy="974725"/>
          </a:xfrm>
        </p:spPr>
        <p:txBody>
          <a:bodyPr>
            <a:normAutofit fontScale="90000"/>
          </a:bodyPr>
          <a:lstStyle/>
          <a:p>
            <a:pPr eaLnBrk="1" hangingPunct="1">
              <a:defRPr/>
            </a:pPr>
            <a:r>
              <a:rPr lang="en-US" sz="4300" dirty="0" smtClean="0">
                <a:solidFill>
                  <a:srgbClr val="FF0066"/>
                </a:solidFill>
              </a:rPr>
              <a:t>Legal Clinics and Resources for Victims </a:t>
            </a:r>
          </a:p>
        </p:txBody>
      </p:sp>
      <p:sp>
        <p:nvSpPr>
          <p:cNvPr id="39939" name="Content Placeholder 2"/>
          <p:cNvSpPr>
            <a:spLocks noGrp="1"/>
          </p:cNvSpPr>
          <p:nvPr>
            <p:ph idx="1"/>
          </p:nvPr>
        </p:nvSpPr>
        <p:spPr>
          <a:xfrm>
            <a:off x="228600" y="1905000"/>
            <a:ext cx="8580438" cy="3962400"/>
          </a:xfrm>
        </p:spPr>
        <p:txBody>
          <a:bodyPr>
            <a:normAutofit fontScale="92500" lnSpcReduction="20000"/>
          </a:bodyPr>
          <a:lstStyle/>
          <a:p>
            <a:pPr eaLnBrk="1" hangingPunct="1">
              <a:defRPr/>
            </a:pPr>
            <a:r>
              <a:rPr lang="en-US" sz="2400" dirty="0" smtClean="0"/>
              <a:t>DC OAG Victim Specialists </a:t>
            </a:r>
          </a:p>
          <a:p>
            <a:pPr eaLnBrk="1" hangingPunct="1">
              <a:defRPr/>
            </a:pPr>
            <a:r>
              <a:rPr lang="en-US" sz="2400" dirty="0" smtClean="0"/>
              <a:t>USAO-DC Victim Witness Assistance Unit </a:t>
            </a:r>
          </a:p>
          <a:p>
            <a:pPr eaLnBrk="1" hangingPunct="1">
              <a:defRPr/>
            </a:pPr>
            <a:r>
              <a:rPr lang="en-US" sz="2400" dirty="0" smtClean="0"/>
              <a:t>National Crime Victim Law Institute  (NCVLI)</a:t>
            </a:r>
          </a:p>
          <a:p>
            <a:pPr eaLnBrk="1" hangingPunct="1">
              <a:defRPr/>
            </a:pPr>
            <a:r>
              <a:rPr lang="en-US" sz="2400" dirty="0" smtClean="0"/>
              <a:t>ABA</a:t>
            </a:r>
          </a:p>
          <a:p>
            <a:pPr>
              <a:defRPr/>
            </a:pPr>
            <a:r>
              <a:rPr lang="en-US" sz="2400" dirty="0" smtClean="0"/>
              <a:t>Pro bono legal clinics were funded by National Crime Victim Law Institute, under grant from the Office for Victims of Crime</a:t>
            </a:r>
          </a:p>
          <a:p>
            <a:pPr lvl="1">
              <a:defRPr/>
            </a:pPr>
            <a:r>
              <a:rPr lang="en-US" sz="2000" dirty="0" smtClean="0"/>
              <a:t>Locations include: Maryland and the District of Columbia  </a:t>
            </a:r>
          </a:p>
          <a:p>
            <a:pPr lvl="1">
              <a:defRPr/>
            </a:pPr>
            <a:r>
              <a:rPr lang="en-US" sz="2000" dirty="0" smtClean="0"/>
              <a:t>Mission:  representation, education, technical assistance, amicus curiae participation</a:t>
            </a:r>
          </a:p>
          <a:p>
            <a:pPr>
              <a:defRPr/>
            </a:pPr>
            <a:r>
              <a:rPr lang="en-US" sz="2400" dirty="0" smtClean="0"/>
              <a:t>D.C. Crime Victims’ Resource Center </a:t>
            </a:r>
          </a:p>
          <a:p>
            <a:pPr>
              <a:defRPr/>
            </a:pPr>
            <a:r>
              <a:rPr lang="en-US" sz="2400" dirty="0" smtClean="0"/>
              <a:t>Identity Theft Resource Centers</a:t>
            </a:r>
          </a:p>
          <a:p>
            <a:pPr lvl="1">
              <a:defRPr/>
            </a:pPr>
            <a:r>
              <a:rPr lang="en-US" sz="2000" dirty="0" smtClean="0"/>
              <a:t>Maryland, Texas, California, ITRC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a:xfrm>
            <a:off x="304800" y="1143000"/>
            <a:ext cx="8229600" cy="4525963"/>
          </a:xfrm>
        </p:spPr>
        <p:txBody>
          <a:bodyPr/>
          <a:lstStyle/>
          <a:p>
            <a:r>
              <a:rPr lang="en-US" smtClean="0"/>
              <a:t>Juvenile and Adult Systems </a:t>
            </a:r>
          </a:p>
          <a:p>
            <a:r>
              <a:rPr lang="en-US" smtClean="0"/>
              <a:t>Definition of Victim</a:t>
            </a:r>
          </a:p>
          <a:p>
            <a:r>
              <a:rPr lang="en-US" smtClean="0"/>
              <a:t>Victims’ Rights Statutes and Guidelines  </a:t>
            </a:r>
          </a:p>
          <a:p>
            <a:r>
              <a:rPr lang="en-US" smtClean="0"/>
              <a:t>Victims’ Rights at each Stage of the Criminal Justice Process: </a:t>
            </a:r>
          </a:p>
          <a:p>
            <a:pPr lvl="1"/>
            <a:r>
              <a:rPr lang="en-US" sz="2200" smtClean="0"/>
              <a:t>Pre-Arraignment/Pre Initial Hearing</a:t>
            </a:r>
          </a:p>
          <a:p>
            <a:pPr lvl="1"/>
            <a:r>
              <a:rPr lang="en-US" sz="2200" smtClean="0"/>
              <a:t>Arraignment /Initial Hearing </a:t>
            </a:r>
          </a:p>
          <a:p>
            <a:pPr lvl="1"/>
            <a:r>
              <a:rPr lang="en-US" sz="2200" smtClean="0"/>
              <a:t>Hearings </a:t>
            </a:r>
          </a:p>
          <a:p>
            <a:pPr lvl="1"/>
            <a:r>
              <a:rPr lang="en-US" sz="2200" smtClean="0"/>
              <a:t>Trial </a:t>
            </a:r>
          </a:p>
          <a:p>
            <a:pPr lvl="1"/>
            <a:r>
              <a:rPr lang="en-US" sz="2200" smtClean="0"/>
              <a:t>Plea Hearing</a:t>
            </a:r>
          </a:p>
          <a:p>
            <a:pPr lvl="1"/>
            <a:r>
              <a:rPr lang="en-US" sz="2200" smtClean="0"/>
              <a:t>Sentencing (Dispositions) </a:t>
            </a:r>
          </a:p>
          <a:p>
            <a:pPr lvl="1"/>
            <a:r>
              <a:rPr lang="en-US" sz="2200" smtClean="0"/>
              <a:t>Restitution </a:t>
            </a:r>
          </a:p>
          <a:p>
            <a:pPr lvl="1"/>
            <a:r>
              <a:rPr lang="en-US" sz="2200" smtClean="0"/>
              <a:t>Post-Conviction (Post-Disposition) </a:t>
            </a:r>
            <a:r>
              <a:rPr lang="en-US" smtClean="0"/>
              <a:t> </a:t>
            </a:r>
          </a:p>
          <a:p>
            <a:pPr lvl="1"/>
            <a:endParaRPr lang="en-US" smtClean="0"/>
          </a:p>
          <a:p>
            <a:endParaRPr lang="en-US" smtClean="0"/>
          </a:p>
        </p:txBody>
      </p:sp>
      <p:sp>
        <p:nvSpPr>
          <p:cNvPr id="3" name="Title 2"/>
          <p:cNvSpPr>
            <a:spLocks noGrp="1"/>
          </p:cNvSpPr>
          <p:nvPr>
            <p:ph type="title"/>
          </p:nvPr>
        </p:nvSpPr>
        <p:spPr>
          <a:xfrm>
            <a:off x="533400" y="0"/>
            <a:ext cx="8229600" cy="1143000"/>
          </a:xfrm>
        </p:spPr>
        <p:txBody>
          <a:bodyPr>
            <a:noAutofit/>
          </a:bodyPr>
          <a:lstStyle/>
          <a:p>
            <a:pPr>
              <a:defRPr/>
            </a:pPr>
            <a:r>
              <a:rPr lang="en-US" sz="4000" dirty="0" smtClean="0">
                <a:solidFill>
                  <a:srgbClr val="FF0066"/>
                </a:solidFill>
              </a:rPr>
              <a:t>Outline for Today’s Presentation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idx="1"/>
          </p:nvPr>
        </p:nvSpPr>
        <p:spPr>
          <a:xfrm>
            <a:off x="457200" y="1676400"/>
            <a:ext cx="8229600" cy="4525963"/>
          </a:xfrm>
        </p:spPr>
        <p:txBody>
          <a:bodyPr/>
          <a:lstStyle/>
          <a:p>
            <a:pPr>
              <a:defRPr/>
            </a:pPr>
            <a:r>
              <a:rPr lang="en-US" sz="2450" dirty="0" smtClean="0"/>
              <a:t>A person, organization, partnership, business, corporation, agency or governmental entity.....</a:t>
            </a:r>
          </a:p>
          <a:p>
            <a:pPr>
              <a:defRPr/>
            </a:pPr>
            <a:endParaRPr lang="en-US" sz="2450" dirty="0" smtClean="0"/>
          </a:p>
          <a:p>
            <a:pPr lvl="1">
              <a:defRPr/>
            </a:pPr>
            <a:r>
              <a:rPr lang="en-US" sz="2400" dirty="0" smtClean="0"/>
              <a:t>Any of the above against whom a crime, delinquent act, (or attempt) has been committed:</a:t>
            </a:r>
          </a:p>
          <a:p>
            <a:pPr lvl="2">
              <a:defRPr/>
            </a:pPr>
            <a:r>
              <a:rPr lang="en-US" sz="2000" dirty="0" smtClean="0"/>
              <a:t>Who suffers physical or mental injury;</a:t>
            </a:r>
          </a:p>
          <a:p>
            <a:pPr lvl="2">
              <a:defRPr/>
            </a:pPr>
            <a:r>
              <a:rPr lang="en-US" sz="2000" dirty="0" smtClean="0"/>
              <a:t>Who may have been exposed to the HIV/AIDS virus;</a:t>
            </a:r>
          </a:p>
          <a:p>
            <a:pPr lvl="2">
              <a:defRPr/>
            </a:pPr>
            <a:r>
              <a:rPr lang="en-US" sz="2000" dirty="0" smtClean="0"/>
              <a:t>Who suffers any loss of property, including pecuniary loss.  </a:t>
            </a:r>
          </a:p>
          <a:p>
            <a:pPr>
              <a:defRPr/>
            </a:pPr>
            <a:endParaRPr lang="en-US" sz="2450" dirty="0" smtClean="0"/>
          </a:p>
          <a:p>
            <a:pPr>
              <a:defRPr/>
            </a:pPr>
            <a:r>
              <a:rPr lang="en-US" sz="2450" dirty="0" smtClean="0"/>
              <a:t>Victims’ Bill of Rights in the Juvenile System </a:t>
            </a:r>
          </a:p>
        </p:txBody>
      </p:sp>
      <p:sp>
        <p:nvSpPr>
          <p:cNvPr id="3" name="Title 2"/>
          <p:cNvSpPr>
            <a:spLocks noGrp="1"/>
          </p:cNvSpPr>
          <p:nvPr>
            <p:ph type="title"/>
          </p:nvPr>
        </p:nvSpPr>
        <p:spPr/>
        <p:txBody>
          <a:bodyPr>
            <a:noAutofit/>
          </a:bodyPr>
          <a:lstStyle/>
          <a:p>
            <a:pPr>
              <a:defRPr/>
            </a:pPr>
            <a:r>
              <a:rPr lang="en-US" sz="3600" dirty="0" smtClean="0">
                <a:solidFill>
                  <a:srgbClr val="FF0066"/>
                </a:solidFill>
              </a:rPr>
              <a:t>Definition of Victim – </a:t>
            </a:r>
            <a:br>
              <a:rPr lang="en-US" sz="3600" dirty="0" smtClean="0">
                <a:solidFill>
                  <a:srgbClr val="FF0066"/>
                </a:solidFill>
              </a:rPr>
            </a:br>
            <a:r>
              <a:rPr lang="en-US" sz="3600" dirty="0" smtClean="0">
                <a:solidFill>
                  <a:srgbClr val="FF0066"/>
                </a:solidFill>
              </a:rPr>
              <a:t>Juvenile System – §16-2301 41(A)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457200" y="1447800"/>
            <a:ext cx="8229600" cy="4525963"/>
          </a:xfrm>
        </p:spPr>
        <p:txBody>
          <a:bodyPr/>
          <a:lstStyle/>
          <a:p>
            <a:pPr eaLnBrk="1" hangingPunct="1"/>
            <a:r>
              <a:rPr lang="en-US" sz="2800" smtClean="0"/>
              <a:t>Victim</a:t>
            </a:r>
          </a:p>
          <a:p>
            <a:pPr lvl="1" eaLnBrk="1" hangingPunct="1"/>
            <a:r>
              <a:rPr lang="en-US" sz="2200" smtClean="0"/>
              <a:t>§ 23-1905 (2)(A)</a:t>
            </a:r>
          </a:p>
          <a:p>
            <a:pPr lvl="2" eaLnBrk="1" hangingPunct="1"/>
            <a:r>
              <a:rPr lang="en-US" sz="1900" smtClean="0"/>
              <a:t>The term “victim” or “crime victim” means a person who or entity which has suffered direct physical, emotional, or pecuniary harm: </a:t>
            </a:r>
          </a:p>
          <a:p>
            <a:pPr lvl="3" eaLnBrk="1" hangingPunct="1"/>
            <a:r>
              <a:rPr lang="en-US" sz="1800" smtClean="0"/>
              <a:t>(i) As a result of the commission of any felony or violent misdemeanor in violation of any criminal statute in the District of Columbia;</a:t>
            </a:r>
          </a:p>
          <a:p>
            <a:pPr lvl="3" eaLnBrk="1" hangingPunct="1"/>
            <a:r>
              <a:rPr lang="en-US" sz="1800" smtClean="0"/>
              <a:t>(ii) While assisting lawfully to apprehend a person reasonably suspected of having committed or attempted a crime;</a:t>
            </a:r>
          </a:p>
          <a:p>
            <a:pPr lvl="3" eaLnBrk="1" hangingPunct="1"/>
            <a:r>
              <a:rPr lang="en-US" sz="1800" smtClean="0"/>
              <a:t>(iii) While assisting a person against whom a crime has been committed or attempted if the assistance was rendered in a reasonable manner; or</a:t>
            </a:r>
          </a:p>
          <a:p>
            <a:pPr lvl="3" eaLnBrk="1" hangingPunct="1"/>
            <a:r>
              <a:rPr lang="en-US" sz="1800" smtClean="0"/>
              <a:t>(iv) While attempting to prevent the commission of a crime.</a:t>
            </a:r>
          </a:p>
          <a:p>
            <a:pPr eaLnBrk="1" hangingPunct="1"/>
            <a:endParaRPr lang="en-US" sz="2000" smtClean="0"/>
          </a:p>
        </p:txBody>
      </p:sp>
      <p:sp>
        <p:nvSpPr>
          <p:cNvPr id="5122" name="Title 1"/>
          <p:cNvSpPr>
            <a:spLocks noGrp="1"/>
          </p:cNvSpPr>
          <p:nvPr>
            <p:ph type="title"/>
          </p:nvPr>
        </p:nvSpPr>
        <p:spPr>
          <a:xfrm>
            <a:off x="457200" y="304800"/>
            <a:ext cx="8229600" cy="1143000"/>
          </a:xfrm>
        </p:spPr>
        <p:txBody>
          <a:bodyPr>
            <a:noAutofit/>
          </a:bodyPr>
          <a:lstStyle/>
          <a:p>
            <a:pPr eaLnBrk="1" fontAlgn="auto" hangingPunct="1">
              <a:spcAft>
                <a:spcPts val="0"/>
              </a:spcAft>
              <a:defRPr/>
            </a:pPr>
            <a:r>
              <a:rPr lang="en-US" sz="3600" dirty="0" smtClean="0">
                <a:solidFill>
                  <a:srgbClr val="FF0066"/>
                </a:solidFill>
              </a:rPr>
              <a:t>Definition of Victim:  </a:t>
            </a:r>
            <a:br>
              <a:rPr lang="en-US" sz="3600" dirty="0" smtClean="0">
                <a:solidFill>
                  <a:srgbClr val="FF0066"/>
                </a:solidFill>
              </a:rPr>
            </a:br>
            <a:r>
              <a:rPr lang="en-US" sz="3600" dirty="0" smtClean="0">
                <a:solidFill>
                  <a:srgbClr val="FF0066"/>
                </a:solidFill>
              </a:rPr>
              <a:t>D.C. Crime Victims’ Bill of Rights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762000" y="1371600"/>
            <a:ext cx="7772400" cy="4114800"/>
          </a:xfrm>
        </p:spPr>
        <p:txBody>
          <a:bodyPr/>
          <a:lstStyle/>
          <a:p>
            <a:r>
              <a:rPr lang="en-US" sz="2800" smtClean="0"/>
              <a:t>Victim Rights and Restitution Act </a:t>
            </a:r>
          </a:p>
          <a:p>
            <a:pPr lvl="1"/>
            <a:r>
              <a:rPr lang="en-US" sz="2600" smtClean="0"/>
              <a:t>42 U.S.C. § 10607</a:t>
            </a:r>
          </a:p>
          <a:p>
            <a:pPr lvl="1"/>
            <a:r>
              <a:rPr lang="en-US" sz="2600" smtClean="0"/>
              <a:t>Investigators, prosecutors, and others must ensure that victims receive certain rights and services</a:t>
            </a:r>
          </a:p>
          <a:p>
            <a:r>
              <a:rPr lang="en-US" sz="2800" smtClean="0"/>
              <a:t>Crime Victims’ Rights Act – </a:t>
            </a:r>
          </a:p>
          <a:p>
            <a:pPr lvl="1"/>
            <a:r>
              <a:rPr lang="en-US" sz="2400" smtClean="0"/>
              <a:t>18 U.S.C. § 3771</a:t>
            </a:r>
          </a:p>
          <a:p>
            <a:r>
              <a:rPr lang="en-US" sz="2800" smtClean="0"/>
              <a:t>Court-related protections for child victims and witnesses (18 U.S.C. § 3509) </a:t>
            </a:r>
          </a:p>
          <a:p>
            <a:pPr lvl="1"/>
            <a:r>
              <a:rPr lang="en-US" sz="2600" smtClean="0"/>
              <a:t>Alternatives to live, in-court testimony</a:t>
            </a:r>
          </a:p>
          <a:p>
            <a:pPr lvl="1"/>
            <a:r>
              <a:rPr lang="en-US" sz="2600" smtClean="0"/>
              <a:t>Privacy protections </a:t>
            </a:r>
          </a:p>
          <a:p>
            <a:pPr lvl="1"/>
            <a:endParaRPr lang="en-US" sz="2800" smtClean="0"/>
          </a:p>
          <a:p>
            <a:pPr lvl="1"/>
            <a:endParaRPr lang="en-US" sz="2400" smtClean="0"/>
          </a:p>
          <a:p>
            <a:pPr lvl="2">
              <a:buFontTx/>
              <a:buNone/>
            </a:pPr>
            <a:endParaRPr lang="en-US" smtClean="0"/>
          </a:p>
        </p:txBody>
      </p:sp>
      <p:sp>
        <p:nvSpPr>
          <p:cNvPr id="18434" name="Title 1"/>
          <p:cNvSpPr>
            <a:spLocks noGrp="1"/>
          </p:cNvSpPr>
          <p:nvPr>
            <p:ph type="title"/>
          </p:nvPr>
        </p:nvSpPr>
        <p:spPr>
          <a:xfrm>
            <a:off x="685800" y="304800"/>
            <a:ext cx="7772400" cy="1143000"/>
          </a:xfrm>
        </p:spPr>
        <p:txBody>
          <a:bodyPr>
            <a:noAutofit/>
          </a:bodyPr>
          <a:lstStyle/>
          <a:p>
            <a:pPr>
              <a:defRPr/>
            </a:pPr>
            <a:r>
              <a:rPr lang="en-US" sz="3600" dirty="0" smtClean="0">
                <a:solidFill>
                  <a:srgbClr val="FF0066"/>
                </a:solidFill>
              </a:rPr>
              <a:t>Federal Victims’ Rights Laws </a:t>
            </a:r>
          </a:p>
        </p:txBody>
      </p:sp>
      <p:sp>
        <p:nvSpPr>
          <p:cNvPr id="1536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endParaRPr lang="en-US" smtClean="0">
              <a:latin typeface="Times New Roman" pitchFamily="18" charset="0"/>
            </a:endParaRPr>
          </a:p>
          <a:p>
            <a:endParaRPr lang="en-US" smtClean="0">
              <a:latin typeface="Times New Roman"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Autofit/>
          </a:bodyPr>
          <a:lstStyle/>
          <a:p>
            <a:pPr eaLnBrk="1" hangingPunct="1">
              <a:defRPr/>
            </a:pPr>
            <a:r>
              <a:rPr lang="en-US" sz="3600" dirty="0" smtClean="0">
                <a:solidFill>
                  <a:srgbClr val="FFCCFF"/>
                </a:solidFill>
              </a:rPr>
              <a:t>Definition of Victim under the CVRA</a:t>
            </a:r>
            <a:br>
              <a:rPr lang="en-US" sz="3600" dirty="0" smtClean="0">
                <a:solidFill>
                  <a:srgbClr val="FFCCFF"/>
                </a:solidFill>
              </a:rPr>
            </a:br>
            <a:r>
              <a:rPr lang="en-US" sz="3600" dirty="0" smtClean="0">
                <a:solidFill>
                  <a:srgbClr val="FFCCFF"/>
                </a:solidFill>
              </a:rPr>
              <a:t>18 USC 3771(e)</a:t>
            </a:r>
          </a:p>
        </p:txBody>
      </p:sp>
      <p:sp>
        <p:nvSpPr>
          <p:cNvPr id="16387" name="Rectangle 3"/>
          <p:cNvSpPr>
            <a:spLocks noGrp="1" noChangeArrowheads="1"/>
          </p:cNvSpPr>
          <p:nvPr>
            <p:ph sz="half" idx="1"/>
          </p:nvPr>
        </p:nvSpPr>
        <p:spPr>
          <a:xfrm>
            <a:off x="533400" y="1828800"/>
            <a:ext cx="4114800" cy="4038600"/>
          </a:xfrm>
        </p:spPr>
        <p:txBody>
          <a:bodyPr/>
          <a:lstStyle/>
          <a:p>
            <a:pPr eaLnBrk="1" hangingPunct="1">
              <a:lnSpc>
                <a:spcPct val="80000"/>
              </a:lnSpc>
            </a:pPr>
            <a:r>
              <a:rPr lang="en-US" sz="3200" smtClean="0"/>
              <a:t>“A person directly and proximately harmed as a result of the commission of a Federal offense or an offense in the District of Columbia.”</a:t>
            </a:r>
          </a:p>
        </p:txBody>
      </p:sp>
      <p:sp>
        <p:nvSpPr>
          <p:cNvPr id="16388" name="Rectangle 4"/>
          <p:cNvSpPr>
            <a:spLocks noGrp="1" noChangeArrowheads="1"/>
          </p:cNvSpPr>
          <p:nvPr>
            <p:ph sz="half" idx="2"/>
          </p:nvPr>
        </p:nvSpPr>
        <p:spPr>
          <a:xfrm>
            <a:off x="4648200" y="1481138"/>
            <a:ext cx="4038600" cy="4525962"/>
          </a:xfrm>
        </p:spPr>
        <p:txBody>
          <a:bodyPr/>
          <a:lstStyle/>
          <a:p>
            <a:pPr eaLnBrk="1" hangingPunct="1">
              <a:lnSpc>
                <a:spcPct val="80000"/>
              </a:lnSpc>
            </a:pPr>
            <a:r>
              <a:rPr lang="en-US" sz="3200" smtClean="0"/>
              <a:t>If victim is a minor, incompetent, incapacitated, or deceased </a:t>
            </a:r>
            <a:r>
              <a:rPr lang="en-US" sz="3200" smtClean="0">
                <a:cs typeface="Times New Roman" pitchFamily="18" charset="0"/>
              </a:rPr>
              <a:t>→ legal guardians, estate representatives, family members, or others designated by court (but not the defendant).</a:t>
            </a:r>
            <a:endParaRPr lang="en-US" sz="32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533400"/>
            <a:ext cx="8001000" cy="762000"/>
          </a:xfrm>
        </p:spPr>
        <p:txBody>
          <a:bodyPr>
            <a:noAutofit/>
          </a:bodyPr>
          <a:lstStyle/>
          <a:p>
            <a:pPr>
              <a:defRPr/>
            </a:pPr>
            <a:r>
              <a:rPr lang="en-US" sz="3600" dirty="0" smtClean="0">
                <a:solidFill>
                  <a:srgbClr val="FF0066"/>
                </a:solidFill>
              </a:rPr>
              <a:t>USDOJ Attorney General Guidelines for Victim and Witness Assistance </a:t>
            </a:r>
          </a:p>
        </p:txBody>
      </p:sp>
      <p:sp>
        <p:nvSpPr>
          <p:cNvPr id="17411" name="Rectangle 3"/>
          <p:cNvSpPr>
            <a:spLocks noGrp="1" noChangeArrowheads="1"/>
          </p:cNvSpPr>
          <p:nvPr>
            <p:ph idx="1"/>
          </p:nvPr>
        </p:nvSpPr>
        <p:spPr>
          <a:xfrm>
            <a:off x="685800" y="1676400"/>
            <a:ext cx="7772400" cy="4114800"/>
          </a:xfrm>
        </p:spPr>
        <p:txBody>
          <a:bodyPr/>
          <a:lstStyle/>
          <a:p>
            <a:pPr>
              <a:defRPr/>
            </a:pPr>
            <a:r>
              <a:rPr lang="en-US" sz="2250" dirty="0" smtClean="0"/>
              <a:t>First edition published in 1985 and revised approximately every five years.</a:t>
            </a:r>
          </a:p>
          <a:p>
            <a:pPr>
              <a:defRPr/>
            </a:pPr>
            <a:r>
              <a:rPr lang="en-US" sz="2250" dirty="0" smtClean="0"/>
              <a:t>Employees in federal agencies "engaged in the detection, investigation, or prosecution of crime shall make their best efforts to see that crime victims are notified and accorded” their rights under the CVRA. </a:t>
            </a:r>
          </a:p>
          <a:p>
            <a:pPr>
              <a:defRPr/>
            </a:pPr>
            <a:r>
              <a:rPr lang="en-US" sz="2250" dirty="0" smtClean="0"/>
              <a:t>Federal cases involving Juvenile Offenders </a:t>
            </a:r>
          </a:p>
          <a:p>
            <a:pPr lvl="1">
              <a:defRPr/>
            </a:pPr>
            <a:r>
              <a:rPr lang="en-US" sz="2000" dirty="0" smtClean="0"/>
              <a:t>Federal Juvenile Delinquency Act  </a:t>
            </a:r>
          </a:p>
          <a:p>
            <a:pPr>
              <a:defRPr/>
            </a:pPr>
            <a:r>
              <a:rPr lang="en-US" sz="2250" dirty="0" smtClean="0"/>
              <a:t>Presumption of providing services rather than withholding them. </a:t>
            </a:r>
          </a:p>
          <a:p>
            <a:pPr>
              <a:defRPr/>
            </a:pPr>
            <a:r>
              <a:rPr lang="en-US" sz="2250" dirty="0" smtClean="0"/>
              <a:t>Overarching Principle: Treating victims with fairness, dignity and respect. </a:t>
            </a:r>
          </a:p>
          <a:p>
            <a:pPr>
              <a:defRPr/>
            </a:pPr>
            <a:endParaRPr lang="en-US" sz="2400" dirty="0" smtClean="0"/>
          </a:p>
          <a:p>
            <a:pPr>
              <a:defRPr/>
            </a:pPr>
            <a:endParaRPr lang="en-US" sz="2000" b="1"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829</TotalTime>
  <Words>1953</Words>
  <Application>Microsoft Office PowerPoint</Application>
  <PresentationFormat>On-screen Show (4:3)</PresentationFormat>
  <Paragraphs>297</Paragraphs>
  <Slides>32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Lucida Sans Unicode</vt:lpstr>
      <vt:lpstr>Wingdings 3</vt:lpstr>
      <vt:lpstr>Verdana</vt:lpstr>
      <vt:lpstr>Wingdings 2</vt:lpstr>
      <vt:lpstr>Calibri</vt:lpstr>
      <vt:lpstr>Times New Roman</vt:lpstr>
      <vt:lpstr>Concourse</vt:lpstr>
      <vt:lpstr>Victims’ Rights in the Family Court and Overlap with the Adult System </vt:lpstr>
      <vt:lpstr>Introduction</vt:lpstr>
      <vt:lpstr>DVD and Alternate Sexual    Assault Scenarios</vt:lpstr>
      <vt:lpstr>Outline for Today’s Presentation</vt:lpstr>
      <vt:lpstr>Definition of Victim –  Juvenile System – §16-2301 41(A)</vt:lpstr>
      <vt:lpstr>Definition of Victim:   D.C. Crime Victims’ Bill of Rights </vt:lpstr>
      <vt:lpstr>Federal Victims’ Rights Laws </vt:lpstr>
      <vt:lpstr>Definition of Victim under the CVRA 18 USC 3771(e)</vt:lpstr>
      <vt:lpstr>USDOJ Attorney General Guidelines for Victim and Witness Assistance </vt:lpstr>
      <vt:lpstr>Remedies and Enforcement Provisions </vt:lpstr>
      <vt:lpstr>Contrast with Neglect Proceedings </vt:lpstr>
      <vt:lpstr>Victims’ Rights During the Court Process</vt:lpstr>
      <vt:lpstr>Juvenile Proceedings </vt:lpstr>
      <vt:lpstr>Pre-Arraignment/Pre-Initial Hearing Rights in Juvenile and Adult  Criminal Proceedings  </vt:lpstr>
      <vt:lpstr>Juvenile Proceedings and Confidentiality</vt:lpstr>
      <vt:lpstr>Juvenile Proceedings and Confidentiality</vt:lpstr>
      <vt:lpstr>HIV Testing</vt:lpstr>
      <vt:lpstr>HIV/AIDS Testing</vt:lpstr>
      <vt:lpstr>Summary of Rights </vt:lpstr>
      <vt:lpstr>Pre-Arraignment: Adult Cases</vt:lpstr>
      <vt:lpstr>Crime Victims’ Privacy  and Security  - Adult Cases </vt:lpstr>
      <vt:lpstr>Arraignment and New Referrals</vt:lpstr>
      <vt:lpstr>Juvenile vs. Adult  Hearings </vt:lpstr>
      <vt:lpstr>Trial and Other Court Proceedings</vt:lpstr>
      <vt:lpstr>Disposition/Plea Hearings </vt:lpstr>
      <vt:lpstr>Disposition and Sentencing </vt:lpstr>
      <vt:lpstr>Restitution – Juvenile Cases § 16-2320.01 </vt:lpstr>
      <vt:lpstr>Restitution – Adult Cases </vt:lpstr>
      <vt:lpstr>Post-Disposition – Juvenile </vt:lpstr>
      <vt:lpstr>Post-Disposition – Adult </vt:lpstr>
      <vt:lpstr>Corrections Stage </vt:lpstr>
      <vt:lpstr>Legal Clinics and Resources for Victims </vt:lpstr>
    </vt:vector>
  </TitlesOfParts>
  <Company>US Attorneys Offices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SMcIntosh</dc:creator>
  <cp:lastModifiedBy>drosenthal</cp:lastModifiedBy>
  <cp:revision>112</cp:revision>
  <dcterms:created xsi:type="dcterms:W3CDTF">2010-09-23T19:04:12Z</dcterms:created>
  <dcterms:modified xsi:type="dcterms:W3CDTF">2010-10-05T15:23:32Z</dcterms:modified>
</cp:coreProperties>
</file>